
<file path=[Content_Types].xml><?xml version="1.0" encoding="utf-8"?>
<Types xmlns="http://schemas.openxmlformats.org/package/2006/content-types">
  <Default Extension="png" ContentType="image/png"/>
  <Default Extension="tmp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25"/>
  </p:notesMasterIdLst>
  <p:handoutMasterIdLst>
    <p:handoutMasterId r:id="rId26"/>
  </p:handoutMasterIdLst>
  <p:sldIdLst>
    <p:sldId id="257" r:id="rId2"/>
    <p:sldId id="419" r:id="rId3"/>
    <p:sldId id="410" r:id="rId4"/>
    <p:sldId id="420" r:id="rId5"/>
    <p:sldId id="406" r:id="rId6"/>
    <p:sldId id="417" r:id="rId7"/>
    <p:sldId id="416" r:id="rId8"/>
    <p:sldId id="418" r:id="rId9"/>
    <p:sldId id="393" r:id="rId10"/>
    <p:sldId id="394" r:id="rId11"/>
    <p:sldId id="395" r:id="rId12"/>
    <p:sldId id="397" r:id="rId13"/>
    <p:sldId id="400" r:id="rId14"/>
    <p:sldId id="396" r:id="rId15"/>
    <p:sldId id="399" r:id="rId16"/>
    <p:sldId id="398" r:id="rId17"/>
    <p:sldId id="401" r:id="rId18"/>
    <p:sldId id="405" r:id="rId19"/>
    <p:sldId id="402" r:id="rId20"/>
    <p:sldId id="422" r:id="rId21"/>
    <p:sldId id="403" r:id="rId22"/>
    <p:sldId id="421" r:id="rId23"/>
    <p:sldId id="407" r:id="rId24"/>
  </p:sldIdLst>
  <p:sldSz cx="12192000" cy="6858000"/>
  <p:notesSz cx="6669088" cy="9926638"/>
  <p:defaultTextStyle>
    <a:defPPr>
      <a:defRPr lang="de-DE"/>
    </a:defPPr>
    <a:lvl1pPr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Geneva" pitchFamily="-105" charset="-128"/>
        <a:cs typeface="+mn-cs"/>
      </a:defRPr>
    </a:lvl1pPr>
    <a:lvl2pPr marL="4572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Geneva" pitchFamily="-105" charset="-128"/>
        <a:cs typeface="+mn-cs"/>
      </a:defRPr>
    </a:lvl2pPr>
    <a:lvl3pPr marL="9144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Geneva" pitchFamily="-105" charset="-128"/>
        <a:cs typeface="+mn-cs"/>
      </a:defRPr>
    </a:lvl3pPr>
    <a:lvl4pPr marL="13716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Geneva" pitchFamily="-105" charset="-128"/>
        <a:cs typeface="+mn-cs"/>
      </a:defRPr>
    </a:lvl4pPr>
    <a:lvl5pPr marL="1828800" algn="l" defTabSz="457200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Geneva" pitchFamily="-105" charset="-128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Geneva" pitchFamily="-105" charset="-128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Geneva" pitchFamily="-105" charset="-128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Geneva" pitchFamily="-105" charset="-128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Geneva" pitchFamily="-105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110" userDrawn="1">
          <p15:clr>
            <a:srgbClr val="A4A3A4"/>
          </p15:clr>
        </p15:guide>
        <p15:guide id="2" orient="horz" userDrawn="1">
          <p15:clr>
            <a:srgbClr val="A4A3A4"/>
          </p15:clr>
        </p15:guide>
        <p15:guide id="6" pos="3273" userDrawn="1">
          <p15:clr>
            <a:srgbClr val="A4A3A4"/>
          </p15:clr>
        </p15:guide>
        <p15:guide id="7" pos="52" userDrawn="1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reiser Sabine" initials="PS" lastIdx="4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0000"/>
    <a:srgbClr val="CCCC00"/>
    <a:srgbClr val="DC2227"/>
    <a:srgbClr val="0066FF"/>
    <a:srgbClr val="00B050"/>
    <a:srgbClr val="3399FF"/>
    <a:srgbClr val="6A8FB5"/>
    <a:srgbClr val="003399"/>
    <a:srgbClr val="00558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69012ECD-51FC-41F1-AA8D-1B2483CD663E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69012ECD-51FC-41F1-AA8D-1B2483CD663E}" styleName="Helle Formatvorlage 2 - Akzent 1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</a:tcStyle>
    </a:band1H>
    <a:band1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1V>
    <a:band2V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1"/>
        </a:fillRef>
      </a:tcStyle>
    </a:firstRow>
  </a:tblStyle>
  <a:tblStyle styleId="{B301B821-A1FF-4177-AEE7-76D212191A09}" styleName="Mittlere Formatvorlage 1 - Akz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0505E3EF-67EA-436B-97B2-0124C06EBD24}" styleName="Mittlere Formatvorlage 4 - Akz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3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3">
              <a:tint val="20000"/>
            </a:schemeClr>
          </a:solidFill>
        </a:fill>
      </a:tcStyle>
    </a:firstRow>
  </a:tblStyle>
  <a:tblStyle styleId="{3B4B98B0-60AC-42C2-AFA5-B58CD77FA1E5}" styleName="Helle Formatvorlage 1 - Akzent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614" autoAdjust="0"/>
    <p:restoredTop sz="94705" autoAdjust="0"/>
  </p:normalViewPr>
  <p:slideViewPr>
    <p:cSldViewPr snapToGrid="0" snapToObjects="1">
      <p:cViewPr varScale="1">
        <p:scale>
          <a:sx n="121" d="100"/>
          <a:sy n="121" d="100"/>
        </p:scale>
        <p:origin x="96" y="330"/>
      </p:cViewPr>
      <p:guideLst>
        <p:guide orient="horz" pos="4110"/>
        <p:guide orient="horz"/>
        <p:guide pos="3273"/>
        <p:guide pos="52"/>
      </p:guideLst>
    </p:cSldViewPr>
  </p:slideViewPr>
  <p:outlineViewPr>
    <p:cViewPr>
      <p:scale>
        <a:sx n="33" d="100"/>
        <a:sy n="33" d="100"/>
      </p:scale>
      <p:origin x="0" y="779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handoutMaster" Target="handoutMasters/handoutMaster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notesMaster" Target="notesMasters/notes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commentAuthors" Target="commentAuthors.xml"/><Relationship Id="rId30" Type="http://schemas.openxmlformats.org/officeDocument/2006/relationships/theme" Target="theme/theme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4" y="6"/>
            <a:ext cx="2889938" cy="496333"/>
          </a:xfrm>
          <a:prstGeom prst="rect">
            <a:avLst/>
          </a:prstGeom>
        </p:spPr>
        <p:txBody>
          <a:bodyPr vert="horz" lIns="91419" tIns="45709" rIns="91419" bIns="45709" rtlCol="0"/>
          <a:lstStyle>
            <a:lvl1pPr algn="l">
              <a:defRPr sz="1200">
                <a:latin typeface="Arial" pitchFamily="-105" charset="0"/>
                <a:cs typeface="Geneva" pitchFamily="-105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quarter" idx="1"/>
          </p:nvPr>
        </p:nvSpPr>
        <p:spPr>
          <a:xfrm>
            <a:off x="3777610" y="6"/>
            <a:ext cx="2889938" cy="496333"/>
          </a:xfrm>
          <a:prstGeom prst="rect">
            <a:avLst/>
          </a:prstGeom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9B9DE35F-030A-49AF-BF72-B56FC20D7524}" type="datetime1">
              <a:rPr lang="de-DE"/>
              <a:pPr>
                <a:defRPr/>
              </a:pPr>
              <a:t>05.02.2025</a:t>
            </a:fld>
            <a:endParaRPr lang="de-DE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2"/>
          </p:nvPr>
        </p:nvSpPr>
        <p:spPr>
          <a:xfrm>
            <a:off x="4" y="9428588"/>
            <a:ext cx="2889938" cy="496333"/>
          </a:xfrm>
          <a:prstGeom prst="rect">
            <a:avLst/>
          </a:prstGeom>
        </p:spPr>
        <p:txBody>
          <a:bodyPr vert="horz" lIns="91419" tIns="45709" rIns="91419" bIns="45709" rtlCol="0" anchor="b"/>
          <a:lstStyle>
            <a:lvl1pPr algn="l">
              <a:defRPr sz="1200">
                <a:latin typeface="Arial" pitchFamily="-105" charset="0"/>
                <a:cs typeface="Geneva" pitchFamily="-105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3"/>
          </p:nvPr>
        </p:nvSpPr>
        <p:spPr>
          <a:xfrm>
            <a:off x="3777610" y="9428588"/>
            <a:ext cx="2889938" cy="496333"/>
          </a:xfrm>
          <a:prstGeom prst="rect">
            <a:avLst/>
          </a:prstGeom>
        </p:spPr>
        <p:txBody>
          <a:bodyPr vert="horz" wrap="square" lIns="91419" tIns="45709" rIns="91419" bIns="4570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2C87C038-694C-4EE3-9587-6E4C6357C58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205598822"/>
      </p:ext>
    </p:extLst>
  </p:cSld>
  <p:clrMap bg1="lt1" tx1="dk1" bg2="lt2" tx2="dk2" accent1="accent1" accent2="accent2" accent3="accent3" accent4="accent4" accent5="accent5" accent6="accent6" hlink="hlink" folHlink="folHlink"/>
  <p:hf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4" y="6"/>
            <a:ext cx="2889938" cy="496333"/>
          </a:xfrm>
          <a:prstGeom prst="rect">
            <a:avLst/>
          </a:prstGeom>
        </p:spPr>
        <p:txBody>
          <a:bodyPr vert="horz" lIns="91419" tIns="45709" rIns="91419" bIns="45709" rtlCol="0"/>
          <a:lstStyle>
            <a:lvl1pPr algn="l">
              <a:defRPr sz="1200">
                <a:latin typeface="Arial" pitchFamily="-105" charset="0"/>
                <a:cs typeface="Geneva" pitchFamily="-105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777610" y="6"/>
            <a:ext cx="2889938" cy="496333"/>
          </a:xfrm>
          <a:prstGeom prst="rect">
            <a:avLst/>
          </a:prstGeom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5381699D-47E5-44BA-9A0E-5B2E024A099B}" type="datetime1">
              <a:rPr lang="de-DE"/>
              <a:pPr>
                <a:defRPr/>
              </a:pPr>
              <a:t>05.02.2025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26988" y="744538"/>
            <a:ext cx="6615112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19" tIns="45709" rIns="91419" bIns="45709" rtlCol="0" anchor="ctr"/>
          <a:lstStyle/>
          <a:p>
            <a:pPr lvl="0"/>
            <a:endParaRPr lang="de-DE" noProof="0" smtClean="0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66909" y="4715159"/>
            <a:ext cx="5335270" cy="4466988"/>
          </a:xfrm>
          <a:prstGeom prst="rect">
            <a:avLst/>
          </a:prstGeom>
        </p:spPr>
        <p:txBody>
          <a:bodyPr vert="horz" wrap="square" lIns="91419" tIns="45709" rIns="91419" bIns="45709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de-DE" noProof="0" smtClean="0"/>
              <a:t>Mastertextformat bearbeiten</a:t>
            </a:r>
          </a:p>
          <a:p>
            <a:pPr lvl="1"/>
            <a:r>
              <a:rPr lang="de-DE" noProof="0" smtClean="0"/>
              <a:t>Zweite Ebene</a:t>
            </a:r>
          </a:p>
          <a:p>
            <a:pPr lvl="2"/>
            <a:r>
              <a:rPr lang="de-DE" noProof="0" smtClean="0"/>
              <a:t>Dritte Ebene</a:t>
            </a:r>
          </a:p>
          <a:p>
            <a:pPr lvl="3"/>
            <a:r>
              <a:rPr lang="de-DE" noProof="0" smtClean="0"/>
              <a:t>Vierte Ebene</a:t>
            </a:r>
          </a:p>
          <a:p>
            <a:pPr lvl="4"/>
            <a:r>
              <a:rPr lang="de-DE" noProof="0" smtClean="0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4" y="9428588"/>
            <a:ext cx="2889938" cy="496333"/>
          </a:xfrm>
          <a:prstGeom prst="rect">
            <a:avLst/>
          </a:prstGeom>
        </p:spPr>
        <p:txBody>
          <a:bodyPr vert="horz" lIns="91419" tIns="45709" rIns="91419" bIns="45709" rtlCol="0" anchor="b"/>
          <a:lstStyle>
            <a:lvl1pPr algn="l">
              <a:defRPr sz="1200">
                <a:latin typeface="Arial" pitchFamily="-105" charset="0"/>
                <a:cs typeface="Geneva" pitchFamily="-105" charset="-128"/>
              </a:defRPr>
            </a:lvl1pPr>
          </a:lstStyle>
          <a:p>
            <a:pPr>
              <a:defRPr/>
            </a:pPr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777610" y="9428588"/>
            <a:ext cx="2889938" cy="496333"/>
          </a:xfrm>
          <a:prstGeom prst="rect">
            <a:avLst/>
          </a:prstGeom>
        </p:spPr>
        <p:txBody>
          <a:bodyPr vert="horz" wrap="square" lIns="91419" tIns="45709" rIns="91419" bIns="45709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pPr>
              <a:defRPr/>
            </a:pPr>
            <a:fld id="{8C61A589-3DAA-4B52-A49A-5F01B6F78E1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60004407"/>
      </p:ext>
    </p:extLst>
  </p:cSld>
  <p:clrMap bg1="lt1" tx1="dk1" bg2="lt2" tx2="dk2" accent1="accent1" accent2="accent2" accent3="accent3" accent4="accent4" accent5="accent5" accent6="accent6" hlink="hlink" folHlink="folHlink"/>
  <p:hf hdr="0" ftr="0" dt="0"/>
  <p:notesStyle>
    <a:lvl1pPr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pitchFamily="-105" charset="-128"/>
        <a:cs typeface="Geneva" pitchFamily="-105" charset="-128"/>
      </a:defRPr>
    </a:lvl1pPr>
    <a:lvl2pPr marL="4572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pitchFamily="-105" charset="-128"/>
        <a:cs typeface="+mn-cs"/>
      </a:defRPr>
    </a:lvl2pPr>
    <a:lvl3pPr marL="9144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pitchFamily="-105" charset="-128"/>
        <a:cs typeface="+mn-cs"/>
      </a:defRPr>
    </a:lvl3pPr>
    <a:lvl4pPr marL="13716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pitchFamily="-105" charset="-128"/>
        <a:cs typeface="+mn-cs"/>
      </a:defRPr>
    </a:lvl4pPr>
    <a:lvl5pPr marL="1828800" algn="l" defTabSz="457200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Geneva" pitchFamily="-105" charset="-128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90600" y="1288257"/>
            <a:ext cx="9118600" cy="881062"/>
          </a:xfrm>
        </p:spPr>
        <p:txBody>
          <a:bodyPr/>
          <a:lstStyle/>
          <a:p>
            <a:r>
              <a:rPr lang="de-DE" dirty="0" smtClean="0"/>
              <a:t>Titelmasterformat durch Klicken bearbeiten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60967" y="2428876"/>
            <a:ext cx="9118600" cy="3719513"/>
          </a:xfrm>
        </p:spPr>
        <p:txBody>
          <a:bodyPr/>
          <a:lstStyle>
            <a:lvl1pPr>
              <a:buFont typeface="Arial" pitchFamily="34" charset="0"/>
              <a:buChar char="•"/>
              <a:defRPr/>
            </a:lvl1pPr>
            <a:lvl2pPr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>
              <a:buFont typeface="Courier New" pitchFamily="49" charset="0"/>
              <a:buChar char="o"/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>
              <a:defRPr sz="1200">
                <a:latin typeface="Tahoma" pitchFamily="34" charset="0"/>
                <a:ea typeface="Tahoma" pitchFamily="34" charset="0"/>
                <a:cs typeface="Tahoma" pitchFamily="34" charset="0"/>
              </a:defRPr>
            </a:lvl5pPr>
          </a:lstStyle>
          <a:p>
            <a:pPr lvl="0"/>
            <a:r>
              <a:rPr lang="de-DE" dirty="0" smtClean="0"/>
              <a:t>Textmasterformat bearbeiten</a:t>
            </a:r>
          </a:p>
          <a:p>
            <a:pPr lvl="1"/>
            <a:r>
              <a:rPr lang="de-DE" dirty="0" smtClean="0"/>
              <a:t>Zweite Ebene</a:t>
            </a:r>
          </a:p>
          <a:p>
            <a:pPr lvl="2"/>
            <a:r>
              <a:rPr lang="de-DE" dirty="0" smtClean="0"/>
              <a:t>Dritte Ebene</a:t>
            </a:r>
          </a:p>
          <a:p>
            <a:pPr lvl="3"/>
            <a:r>
              <a:rPr lang="de-DE" dirty="0" smtClean="0"/>
              <a:t>Vierte Ebene</a:t>
            </a:r>
          </a:p>
          <a:p>
            <a:pPr lvl="4"/>
            <a:r>
              <a:rPr lang="de-DE" dirty="0" smtClean="0"/>
              <a:t>Fünfte Ebene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20.09.2021</a:t>
            </a: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E8B9577-072D-404A-ACDF-DA0DCF3A4A3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6" name="Fußzeilenplatzhalt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Beratender Ausschuss für ÖPNV und Mobilität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0025348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 dirty="0"/>
          </a:p>
        </p:txBody>
      </p:sp>
      <p:sp>
        <p:nvSpPr>
          <p:cNvPr id="8" name="Inhaltsplatzhalter 2"/>
          <p:cNvSpPr>
            <a:spLocks noGrp="1"/>
          </p:cNvSpPr>
          <p:nvPr>
            <p:ph sz="half" idx="1"/>
          </p:nvPr>
        </p:nvSpPr>
        <p:spPr>
          <a:xfrm>
            <a:off x="960965" y="2917825"/>
            <a:ext cx="4512000" cy="3208338"/>
          </a:xfrm>
        </p:spPr>
        <p:txBody>
          <a:bodyPr/>
          <a:lstStyle>
            <a:lvl1pPr marL="457200" indent="-457200">
              <a:buFont typeface="Arial" pitchFamily="34" charset="0"/>
              <a:buChar char="•"/>
              <a:defRPr sz="2000"/>
            </a:lvl1pPr>
            <a:lvl2pPr>
              <a:defRPr sz="1800"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>
              <a:defRPr sz="1400"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</p:txBody>
      </p:sp>
      <p:sp>
        <p:nvSpPr>
          <p:cNvPr id="9" name="Inhaltsplatzhalter 3"/>
          <p:cNvSpPr>
            <a:spLocks noGrp="1"/>
          </p:cNvSpPr>
          <p:nvPr>
            <p:ph sz="half" idx="2"/>
          </p:nvPr>
        </p:nvSpPr>
        <p:spPr>
          <a:xfrm>
            <a:off x="5575808" y="2917825"/>
            <a:ext cx="4512000" cy="3208338"/>
          </a:xfrm>
        </p:spPr>
        <p:txBody>
          <a:bodyPr/>
          <a:lstStyle>
            <a:lvl1pPr marL="457200" indent="-457200">
              <a:buFont typeface="Arial" pitchFamily="34" charset="0"/>
              <a:buChar char="•"/>
              <a:defRPr sz="2000"/>
            </a:lvl1pPr>
            <a:lvl2pPr>
              <a:defRPr sz="1800"/>
            </a:lvl2pPr>
            <a:lvl3pPr>
              <a:defRPr sz="1600"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>
              <a:defRPr sz="14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de-DE" smtClean="0"/>
              <a:t>Textmasterformat bearbeiten</a:t>
            </a:r>
          </a:p>
          <a:p>
            <a:pPr lvl="1"/>
            <a:r>
              <a:rPr lang="de-DE" smtClean="0"/>
              <a:t>Zweite Ebene</a:t>
            </a:r>
          </a:p>
          <a:p>
            <a:pPr lvl="2"/>
            <a:r>
              <a:rPr lang="de-DE" smtClean="0"/>
              <a:t>Dritte Ebene</a:t>
            </a:r>
          </a:p>
          <a:p>
            <a:pPr lvl="3"/>
            <a:r>
              <a:rPr lang="de-DE" smtClean="0"/>
              <a:t>Vierte Ebene</a:t>
            </a:r>
          </a:p>
        </p:txBody>
      </p:sp>
      <p:sp>
        <p:nvSpPr>
          <p:cNvPr id="5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20.09.2021</a:t>
            </a:r>
            <a:endParaRPr lang="de-DE"/>
          </a:p>
        </p:txBody>
      </p:sp>
      <p:sp>
        <p:nvSpPr>
          <p:cNvPr id="7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A1BC23-58FA-4178-ADE3-5C225B5621C1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10" name="Fußzeilenplatzhalt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Beratender Ausschuss für ÖPNV und Mobilität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80362595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3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20.09.2021</a:t>
            </a:r>
            <a:endParaRPr lang="de-DE"/>
          </a:p>
        </p:txBody>
      </p:sp>
      <p:sp>
        <p:nvSpPr>
          <p:cNvPr id="4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D3E23F-143B-4A38-BEFC-46C26069B3DD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5" name="Fußzeilenplatzhalter 2"/>
          <p:cNvSpPr>
            <a:spLocks noGrp="1"/>
          </p:cNvSpPr>
          <p:nvPr>
            <p:ph type="ftr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Beratender Ausschuss für ÖPNV und Mobilität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38962916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Tabel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  <p:sp>
        <p:nvSpPr>
          <p:cNvPr id="7" name="Tabellenplatzhalter 6"/>
          <p:cNvSpPr>
            <a:spLocks noGrp="1"/>
          </p:cNvSpPr>
          <p:nvPr>
            <p:ph type="tbl" sz="quarter" idx="13"/>
          </p:nvPr>
        </p:nvSpPr>
        <p:spPr>
          <a:xfrm>
            <a:off x="975785" y="2917825"/>
            <a:ext cx="9103783" cy="3244850"/>
          </a:xfrm>
        </p:spPr>
        <p:txBody>
          <a:bodyPr/>
          <a:lstStyle/>
          <a:p>
            <a:pPr lvl="0"/>
            <a:r>
              <a:rPr lang="de-DE" noProof="0" smtClean="0"/>
              <a:t>Tabelle durch Klicken auf Symbol hinzufügen</a:t>
            </a:r>
            <a:endParaRPr lang="de-DE" noProof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20.09.2021</a:t>
            </a:r>
            <a:endParaRPr lang="de-DE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2B8C94D-D9DC-4EBF-A825-764335138EB3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6" name="Fußzeilenplatzhalter 2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smtClean="0"/>
              <a:t>Beratender Ausschuss für ÖPNV und Mobilität</a:t>
            </a:r>
            <a:endParaRPr/>
          </a:p>
        </p:txBody>
      </p:sp>
    </p:spTree>
    <p:extLst>
      <p:ext uri="{BB962C8B-B14F-4D97-AF65-F5344CB8AC3E}">
        <p14:creationId xmlns:p14="http://schemas.microsoft.com/office/powerpoint/2010/main" val="23182670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Untertitel 2"/>
          <p:cNvSpPr>
            <a:spLocks noGrp="1"/>
          </p:cNvSpPr>
          <p:nvPr>
            <p:ph type="subTitle" idx="1"/>
          </p:nvPr>
        </p:nvSpPr>
        <p:spPr>
          <a:xfrm>
            <a:off x="960000" y="2908800"/>
            <a:ext cx="9120000" cy="3240000"/>
          </a:xfrm>
        </p:spPr>
        <p:txBody>
          <a:bodyPr/>
          <a:lstStyle>
            <a:lvl1pPr marL="0" indent="0" algn="l">
              <a:lnSpc>
                <a:spcPts val="2400"/>
              </a:lnSpc>
              <a:spcBef>
                <a:spcPts val="0"/>
              </a:spcBef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smtClean="0"/>
              <a:t>Master-Untertitelformat bearbeiten</a:t>
            </a:r>
            <a:endParaRPr lang="de-DE" dirty="0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de-DE" altLang="de-DE" smtClean="0"/>
              <a:t>20.09.2021</a:t>
            </a:r>
            <a:endParaRPr lang="de-DE" altLang="de-DE" dirty="0"/>
          </a:p>
        </p:txBody>
      </p:sp>
      <p:sp>
        <p:nvSpPr>
          <p:cNvPr id="5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3DB48A1-6B39-464B-B239-6138DC6F4B6A}" type="slidenum">
              <a:rPr lang="de-DE" altLang="de-DE"/>
              <a:pPr>
                <a:defRPr/>
              </a:pPr>
              <a:t>‹Nr.›</a:t>
            </a:fld>
            <a:endParaRPr lang="de-DE" alt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smtClean="0"/>
              <a:t>Titelmasterformat durch Klicken bearbeiten</a:t>
            </a:r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8341455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7" Type="http://schemas.openxmlformats.org/officeDocument/2006/relationships/image" Target="../media/image1.jpe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7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960967" y="1728788"/>
            <a:ext cx="9118600" cy="88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Mastertitelformat bearbeiten</a:t>
            </a:r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960967" y="2908300"/>
            <a:ext cx="9118600" cy="32400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de-DE" altLang="de-DE" smtClean="0"/>
              <a:t>Mastertextformat bearbeiten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2"/>
          </p:nvPr>
        </p:nvSpPr>
        <p:spPr>
          <a:xfrm>
            <a:off x="960967" y="6372225"/>
            <a:ext cx="768351" cy="21590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sz="900">
                <a:solidFill>
                  <a:srgbClr val="1B4A80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de-DE" smtClean="0"/>
              <a:t>20.09.2021</a:t>
            </a:r>
            <a:endParaRPr lang="de-DE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4"/>
          </p:nvPr>
        </p:nvSpPr>
        <p:spPr>
          <a:xfrm>
            <a:off x="10464800" y="6372225"/>
            <a:ext cx="958851" cy="215900"/>
          </a:xfrm>
          <a:prstGeom prst="rect">
            <a:avLst/>
          </a:prstGeom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r">
              <a:defRPr sz="900">
                <a:solidFill>
                  <a:srgbClr val="1B4A80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fld id="{FC86EFE7-F8D5-463F-A819-ACA0A6779BE9}" type="slidenum">
              <a:rPr lang="de-DE"/>
              <a:pPr>
                <a:defRPr/>
              </a:pPr>
              <a:t>‹Nr.›</a:t>
            </a:fld>
            <a:endParaRPr lang="de-DE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3"/>
          </p:nvPr>
        </p:nvSpPr>
        <p:spPr>
          <a:xfrm>
            <a:off x="1775885" y="6372225"/>
            <a:ext cx="2999316" cy="215900"/>
          </a:xfrm>
          <a:prstGeom prst="rect">
            <a:avLst/>
          </a:prstGeom>
        </p:spPr>
        <p:txBody>
          <a:bodyPr vert="horz" lIns="0" tIns="0" rIns="0" bIns="0" rtlCol="0" anchor="b" anchorCtr="0"/>
          <a:lstStyle>
            <a:lvl1pPr>
              <a:defRPr lang="de-DE" sz="900" cap="all" baseline="0">
                <a:solidFill>
                  <a:srgbClr val="1B4A80"/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de-DE" smtClean="0"/>
              <a:t>Beratender Ausschuss für ÖPNV und Mobilität</a:t>
            </a:r>
            <a:endParaRPr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</p:sldLayoutIdLst>
  <p:hf hdr="0"/>
  <p:txStyles>
    <p:titleStyle>
      <a:lvl1pPr algn="l" defTabSz="457200" rtl="0" eaLnBrk="1" fontAlgn="base" hangingPunct="1">
        <a:lnSpc>
          <a:spcPts val="3700"/>
        </a:lnSpc>
        <a:spcBef>
          <a:spcPct val="0"/>
        </a:spcBef>
        <a:spcAft>
          <a:spcPct val="0"/>
        </a:spcAft>
        <a:defRPr sz="3500" kern="1200">
          <a:solidFill>
            <a:srgbClr val="6A8FB5"/>
          </a:solidFill>
          <a:latin typeface="Tahoma"/>
          <a:ea typeface="Geneva" pitchFamily="-105" charset="-128"/>
          <a:cs typeface="Geneva" pitchFamily="-105" charset="-128"/>
        </a:defRPr>
      </a:lvl1pPr>
      <a:lvl2pPr algn="l" defTabSz="457200" rtl="0" eaLnBrk="1" fontAlgn="base" hangingPunct="1">
        <a:lnSpc>
          <a:spcPts val="3700"/>
        </a:lnSpc>
        <a:spcBef>
          <a:spcPct val="0"/>
        </a:spcBef>
        <a:spcAft>
          <a:spcPct val="0"/>
        </a:spcAft>
        <a:defRPr sz="3500">
          <a:solidFill>
            <a:srgbClr val="6A8FB5"/>
          </a:solidFill>
          <a:latin typeface="Tahoma" pitchFamily="-105" charset="0"/>
          <a:ea typeface="Geneva" pitchFamily="-105" charset="-128"/>
          <a:cs typeface="Geneva" pitchFamily="-105" charset="-128"/>
        </a:defRPr>
      </a:lvl2pPr>
      <a:lvl3pPr algn="l" defTabSz="457200" rtl="0" eaLnBrk="1" fontAlgn="base" hangingPunct="1">
        <a:lnSpc>
          <a:spcPts val="3700"/>
        </a:lnSpc>
        <a:spcBef>
          <a:spcPct val="0"/>
        </a:spcBef>
        <a:spcAft>
          <a:spcPct val="0"/>
        </a:spcAft>
        <a:defRPr sz="3500">
          <a:solidFill>
            <a:srgbClr val="6A8FB5"/>
          </a:solidFill>
          <a:latin typeface="Tahoma" pitchFamily="-105" charset="0"/>
          <a:ea typeface="Geneva" pitchFamily="-105" charset="-128"/>
          <a:cs typeface="Geneva" pitchFamily="-105" charset="-128"/>
        </a:defRPr>
      </a:lvl3pPr>
      <a:lvl4pPr algn="l" defTabSz="457200" rtl="0" eaLnBrk="1" fontAlgn="base" hangingPunct="1">
        <a:lnSpc>
          <a:spcPts val="3700"/>
        </a:lnSpc>
        <a:spcBef>
          <a:spcPct val="0"/>
        </a:spcBef>
        <a:spcAft>
          <a:spcPct val="0"/>
        </a:spcAft>
        <a:defRPr sz="3500">
          <a:solidFill>
            <a:srgbClr val="6A8FB5"/>
          </a:solidFill>
          <a:latin typeface="Tahoma" pitchFamily="-105" charset="0"/>
          <a:ea typeface="Geneva" pitchFamily="-105" charset="-128"/>
          <a:cs typeface="Geneva" pitchFamily="-105" charset="-128"/>
        </a:defRPr>
      </a:lvl4pPr>
      <a:lvl5pPr algn="l" defTabSz="457200" rtl="0" eaLnBrk="1" fontAlgn="base" hangingPunct="1">
        <a:lnSpc>
          <a:spcPts val="3700"/>
        </a:lnSpc>
        <a:spcBef>
          <a:spcPct val="0"/>
        </a:spcBef>
        <a:spcAft>
          <a:spcPct val="0"/>
        </a:spcAft>
        <a:defRPr sz="3500">
          <a:solidFill>
            <a:srgbClr val="6A8FB5"/>
          </a:solidFill>
          <a:latin typeface="Tahoma" pitchFamily="-105" charset="0"/>
          <a:ea typeface="Geneva" pitchFamily="-105" charset="-128"/>
          <a:cs typeface="Geneva" pitchFamily="-105" charset="-128"/>
        </a:defRPr>
      </a:lvl5pPr>
      <a:lvl6pPr marL="4572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pitchFamily="-105" charset="-128"/>
          <a:cs typeface="Geneva" pitchFamily="-105" charset="-128"/>
        </a:defRPr>
      </a:lvl6pPr>
      <a:lvl7pPr marL="9144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pitchFamily="-105" charset="-128"/>
          <a:cs typeface="Geneva" pitchFamily="-105" charset="-128"/>
        </a:defRPr>
      </a:lvl7pPr>
      <a:lvl8pPr marL="13716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pitchFamily="-105" charset="-128"/>
          <a:cs typeface="Geneva" pitchFamily="-105" charset="-128"/>
        </a:defRPr>
      </a:lvl8pPr>
      <a:lvl9pPr marL="1828800" algn="ctr" defTabSz="457200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charset="0"/>
          <a:ea typeface="Geneva" pitchFamily="-105" charset="-128"/>
          <a:cs typeface="Geneva" pitchFamily="-105" charset="-128"/>
        </a:defRPr>
      </a:lvl9pPr>
    </p:titleStyle>
    <p:bodyStyle>
      <a:lvl1pPr marL="342900" indent="-3429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defRPr sz="2000" kern="1200">
          <a:solidFill>
            <a:schemeClr val="tx1"/>
          </a:solidFill>
          <a:latin typeface="Tahoma"/>
          <a:ea typeface="Geneva" pitchFamily="-105" charset="-128"/>
          <a:cs typeface="Geneva" pitchFamily="-105" charset="-128"/>
        </a:defRPr>
      </a:lvl1pPr>
      <a:lvl2pPr marL="742950" indent="-28575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Geneva" pitchFamily="-105" charset="-128"/>
          <a:cs typeface="+mn-cs"/>
        </a:defRPr>
      </a:lvl2pPr>
      <a:lvl3pPr marL="11430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Geneva" pitchFamily="-105" charset="-128"/>
          <a:cs typeface="+mn-cs"/>
        </a:defRPr>
      </a:lvl3pPr>
      <a:lvl4pPr marL="16002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Geneva" pitchFamily="-105" charset="-128"/>
          <a:cs typeface="+mn-cs"/>
        </a:defRPr>
      </a:lvl4pPr>
      <a:lvl5pPr marL="2057400" indent="-228600" algn="l" defTabSz="457200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Geneva" pitchFamily="-105" charset="-128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tmp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tmp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tmp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tmp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mp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mp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tmp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tmp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tmp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mp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tmp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bwegt.de/" TargetMode="External"/><Relationship Id="rId2" Type="http://schemas.openxmlformats.org/officeDocument/2006/relationships/hyperlink" Target="http://www.bahn.de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7.tmp"/><Relationship Id="rId4" Type="http://schemas.openxmlformats.org/officeDocument/2006/relationships/hyperlink" Target="http://www.mein-move.de/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tmp"/><Relationship Id="rId2" Type="http://schemas.openxmlformats.org/officeDocument/2006/relationships/hyperlink" Target="http://www.mein-move.de/" TargetMode="Externa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el 1"/>
          <p:cNvSpPr>
            <a:spLocks noGrp="1"/>
          </p:cNvSpPr>
          <p:nvPr>
            <p:ph type="ctrTitle"/>
          </p:nvPr>
        </p:nvSpPr>
        <p:spPr>
          <a:xfrm>
            <a:off x="1197322" y="1331776"/>
            <a:ext cx="7487444" cy="1554126"/>
          </a:xfrm>
        </p:spPr>
        <p:txBody>
          <a:bodyPr/>
          <a:lstStyle/>
          <a:p>
            <a:r>
              <a:rPr lang="de-DE" altLang="de-DE" dirty="0" smtClean="0">
                <a:solidFill>
                  <a:schemeClr val="bg1"/>
                </a:solidFill>
                <a:latin typeface="Tahoma" charset="0"/>
                <a:ea typeface="Geneva" charset="0"/>
              </a:rPr>
              <a:t>Überblick über den Öffentlichen</a:t>
            </a:r>
            <a:br>
              <a:rPr lang="de-DE" altLang="de-DE" dirty="0" smtClean="0">
                <a:solidFill>
                  <a:schemeClr val="bg1"/>
                </a:solidFill>
                <a:latin typeface="Tahoma" charset="0"/>
                <a:ea typeface="Geneva" charset="0"/>
              </a:rPr>
            </a:br>
            <a:r>
              <a:rPr lang="de-DE" altLang="de-DE" dirty="0" smtClean="0">
                <a:solidFill>
                  <a:schemeClr val="bg1"/>
                </a:solidFill>
                <a:latin typeface="Tahoma" charset="0"/>
                <a:ea typeface="Geneva" charset="0"/>
              </a:rPr>
              <a:t>Personennahverkehr ÖPNV</a:t>
            </a:r>
            <a:endParaRPr lang="de-DE" altLang="de-DE" dirty="0" smtClean="0">
              <a:solidFill>
                <a:schemeClr val="bg1"/>
              </a:solidFill>
              <a:latin typeface="Tahoma" pitchFamily="34" charset="0"/>
            </a:endParaRPr>
          </a:p>
        </p:txBody>
      </p:sp>
      <p:sp>
        <p:nvSpPr>
          <p:cNvPr id="2051" name="Untertitel 2"/>
          <p:cNvSpPr>
            <a:spLocks noGrp="1"/>
          </p:cNvSpPr>
          <p:nvPr>
            <p:ph type="subTitle" idx="4294967295"/>
          </p:nvPr>
        </p:nvSpPr>
        <p:spPr>
          <a:xfrm>
            <a:off x="1212005" y="4608369"/>
            <a:ext cx="4352586" cy="1063625"/>
          </a:xfrm>
        </p:spPr>
        <p:txBody>
          <a:bodyPr/>
          <a:lstStyle/>
          <a:p>
            <a:pPr>
              <a:spcBef>
                <a:spcPct val="0"/>
              </a:spcBef>
            </a:pPr>
            <a:r>
              <a:rPr lang="de-DE" altLang="de-DE" dirty="0" smtClean="0">
                <a:solidFill>
                  <a:schemeClr val="bg1"/>
                </a:solidFill>
                <a:latin typeface="Tahoma" charset="0"/>
                <a:ea typeface="Geneva" charset="0"/>
              </a:rPr>
              <a:t>Bürgerinformation</a:t>
            </a:r>
          </a:p>
          <a:p>
            <a:pPr>
              <a:spcBef>
                <a:spcPct val="0"/>
              </a:spcBef>
            </a:pPr>
            <a:r>
              <a:rPr lang="de-DE" altLang="de-DE" dirty="0" smtClean="0">
                <a:solidFill>
                  <a:schemeClr val="bg1"/>
                </a:solidFill>
                <a:latin typeface="Tahoma" charset="0"/>
                <a:ea typeface="Geneva" charset="0"/>
              </a:rPr>
              <a:t>Königsfeld, 4. Februar 2025</a:t>
            </a:r>
          </a:p>
          <a:p>
            <a:pPr>
              <a:spcBef>
                <a:spcPct val="0"/>
              </a:spcBef>
            </a:pPr>
            <a:endParaRPr lang="de-DE" altLang="de-DE" dirty="0" smtClean="0">
              <a:solidFill>
                <a:schemeClr val="bg1"/>
              </a:solidFill>
              <a:latin typeface="Tahoma" charset="0"/>
              <a:ea typeface="Geneva" charset="0"/>
            </a:endParaRPr>
          </a:p>
          <a:p>
            <a:pPr>
              <a:spcBef>
                <a:spcPct val="0"/>
              </a:spcBef>
            </a:pPr>
            <a:endParaRPr lang="de-DE" altLang="de-DE" dirty="0">
              <a:solidFill>
                <a:schemeClr val="bg1"/>
              </a:solidFill>
              <a:latin typeface="Tahoma" charset="0"/>
              <a:ea typeface="Geneva" charset="0"/>
            </a:endParaRPr>
          </a:p>
          <a:p>
            <a:pPr>
              <a:spcBef>
                <a:spcPct val="0"/>
              </a:spcBef>
            </a:pPr>
            <a:endParaRPr lang="de-DE" altLang="de-DE" dirty="0">
              <a:solidFill>
                <a:schemeClr val="bg1"/>
              </a:solidFill>
              <a:latin typeface="Tahoma" charset="0"/>
              <a:ea typeface="Geneva" charset="0"/>
            </a:endParaRPr>
          </a:p>
        </p:txBody>
      </p:sp>
      <p:sp>
        <p:nvSpPr>
          <p:cNvPr id="2052" name="Datumsplatzhalter 4"/>
          <p:cNvSpPr txBox="1">
            <a:spLocks noGrp="1"/>
          </p:cNvSpPr>
          <p:nvPr/>
        </p:nvSpPr>
        <p:spPr bwMode="auto">
          <a:xfrm>
            <a:off x="2244726" y="6372225"/>
            <a:ext cx="576263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9pPr>
          </a:lstStyle>
          <a:p>
            <a:pPr eaLnBrk="1" hangingPunct="1"/>
            <a:fld id="{C00F5DC0-471C-4E79-81CD-5D9FDA08E186}" type="datetime1">
              <a:rPr lang="de-DE" altLang="de-DE" sz="900">
                <a:solidFill>
                  <a:srgbClr val="1B4A80"/>
                </a:solidFill>
                <a:latin typeface="Trebuchet MS" pitchFamily="34" charset="0"/>
              </a:rPr>
              <a:pPr eaLnBrk="1" hangingPunct="1"/>
              <a:t>05.02.2025</a:t>
            </a:fld>
            <a:endParaRPr lang="de-DE" altLang="de-DE" sz="900">
              <a:solidFill>
                <a:srgbClr val="1B4A80"/>
              </a:solidFill>
              <a:latin typeface="Trebuchet MS" pitchFamily="34" charset="0"/>
            </a:endParaRPr>
          </a:p>
        </p:txBody>
      </p:sp>
      <p:sp>
        <p:nvSpPr>
          <p:cNvPr id="2053" name="Foliennummernplatzhalter 5"/>
          <p:cNvSpPr txBox="1">
            <a:spLocks noGrp="1"/>
          </p:cNvSpPr>
          <p:nvPr/>
        </p:nvSpPr>
        <p:spPr bwMode="auto">
          <a:xfrm>
            <a:off x="9372600" y="6372225"/>
            <a:ext cx="719138" cy="215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b"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9pPr>
          </a:lstStyle>
          <a:p>
            <a:pPr algn="r" eaLnBrk="1" hangingPunct="1"/>
            <a:fld id="{0CDE68C4-38AF-401B-AF95-240260342D4A}" type="slidenum">
              <a:rPr lang="de-DE" altLang="de-DE" sz="900">
                <a:solidFill>
                  <a:srgbClr val="1B4A80"/>
                </a:solidFill>
                <a:latin typeface="Trebuchet MS" pitchFamily="34" charset="0"/>
              </a:rPr>
              <a:pPr algn="r" eaLnBrk="1" hangingPunct="1"/>
              <a:t>1</a:t>
            </a:fld>
            <a:endParaRPr lang="de-DE" altLang="de-DE" sz="900">
              <a:solidFill>
                <a:srgbClr val="1B4A80"/>
              </a:solidFill>
              <a:latin typeface="Trebuchet MS" pitchFamily="34" charset="0"/>
            </a:endParaRPr>
          </a:p>
        </p:txBody>
      </p:sp>
      <p:pic>
        <p:nvPicPr>
          <p:cNvPr id="2054" name="Bild 6" descr="LSB-PPT_Titel_logo.jp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158819" y="1"/>
            <a:ext cx="2030412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055" name="Datumsplatzhalter 1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9pPr>
          </a:lstStyle>
          <a:p>
            <a:pPr eaLnBrk="1" hangingPunct="1"/>
            <a:r>
              <a:rPr lang="de-DE" altLang="de-DE" smtClean="0">
                <a:solidFill>
                  <a:srgbClr val="1B4A80"/>
                </a:solidFill>
                <a:latin typeface="Trebuchet MS" pitchFamily="34" charset="0"/>
              </a:rPr>
              <a:t>20.09.2021</a:t>
            </a:r>
          </a:p>
        </p:txBody>
      </p:sp>
      <p:sp>
        <p:nvSpPr>
          <p:cNvPr id="2057" name="Foliennummernplatzhalter 3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9pPr>
          </a:lstStyle>
          <a:p>
            <a:pPr eaLnBrk="1" hangingPunct="1"/>
            <a:fld id="{9E487CF6-2FBB-419F-A609-F448039114DB}" type="slidenum">
              <a:rPr lang="de-DE" altLang="de-DE" smtClean="0">
                <a:solidFill>
                  <a:srgbClr val="1B4A80"/>
                </a:solidFill>
                <a:latin typeface="Trebuchet MS" pitchFamily="34" charset="0"/>
              </a:rPr>
              <a:pPr eaLnBrk="1" hangingPunct="1"/>
              <a:t>1</a:t>
            </a:fld>
            <a:endParaRPr lang="de-DE" altLang="de-DE" smtClean="0">
              <a:solidFill>
                <a:srgbClr val="1B4A80"/>
              </a:solidFill>
              <a:latin typeface="Trebuchet MS" pitchFamily="34" charset="0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8627805" y="5791277"/>
            <a:ext cx="18474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>
                <a:solidFill>
                  <a:schemeClr val="bg1">
                    <a:lumMod val="65000"/>
                  </a:schemeClr>
                </a:solidFill>
              </a:rPr>
              <a:t>Quelle: </a:t>
            </a:r>
            <a:r>
              <a:rPr lang="de-DE" sz="900" dirty="0" smtClean="0">
                <a:solidFill>
                  <a:schemeClr val="bg1">
                    <a:lumMod val="65000"/>
                  </a:schemeClr>
                </a:solidFill>
              </a:rPr>
              <a:t>Michael Kienzler</a:t>
            </a:r>
            <a:endParaRPr lang="de-DE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smtClean="0"/>
              <a:t>Beratender Ausschuss für ÖPNV und Mobilität</a:t>
            </a:r>
            <a:endParaRPr lang="de-DE"/>
          </a:p>
        </p:txBody>
      </p:sp>
      <p:pic>
        <p:nvPicPr>
          <p:cNvPr id="7" name="Grafik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289321" y="2448428"/>
            <a:ext cx="4162245" cy="3223566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1"/>
          <p:cNvSpPr>
            <a:spLocks noGrp="1"/>
          </p:cNvSpPr>
          <p:nvPr>
            <p:ph type="title"/>
          </p:nvPr>
        </p:nvSpPr>
        <p:spPr>
          <a:xfrm>
            <a:off x="960967" y="543952"/>
            <a:ext cx="9118600" cy="881062"/>
          </a:xfrm>
        </p:spPr>
        <p:txBody>
          <a:bodyPr/>
          <a:lstStyle/>
          <a:p>
            <a:r>
              <a:rPr lang="de-DE" altLang="de-DE" dirty="0" smtClean="0">
                <a:latin typeface="Tahoma" pitchFamily="34" charset="0"/>
              </a:rPr>
              <a:t>Wer macht was?</a:t>
            </a:r>
          </a:p>
        </p:txBody>
      </p:sp>
      <p:sp>
        <p:nvSpPr>
          <p:cNvPr id="3075" name="Inhaltsplatzhalter 2"/>
          <p:cNvSpPr>
            <a:spLocks noGrp="1"/>
          </p:cNvSpPr>
          <p:nvPr>
            <p:ph idx="1"/>
          </p:nvPr>
        </p:nvSpPr>
        <p:spPr>
          <a:xfrm>
            <a:off x="2268748" y="1425014"/>
            <a:ext cx="9592573" cy="3719513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de-DE" altLang="de-DE" sz="2400" b="1" dirty="0" smtClean="0">
                <a:solidFill>
                  <a:schemeClr val="tx2"/>
                </a:solidFill>
                <a:sym typeface="Wingdings" panose="05000000000000000000" pitchFamily="2" charset="2"/>
              </a:rPr>
              <a:t>Bundesrepublik Deutschland: </a:t>
            </a:r>
            <a:r>
              <a:rPr lang="de-DE" altLang="de-DE" sz="2400" b="1" dirty="0">
                <a:solidFill>
                  <a:schemeClr val="tx2"/>
                </a:solidFill>
                <a:sym typeface="Wingdings" panose="05000000000000000000" pitchFamily="2" charset="2"/>
              </a:rPr>
              <a:t/>
            </a:r>
            <a:br>
              <a:rPr lang="de-DE" altLang="de-DE" sz="2400" b="1" dirty="0">
                <a:solidFill>
                  <a:schemeClr val="tx2"/>
                </a:solidFill>
                <a:sym typeface="Wingdings" panose="05000000000000000000" pitchFamily="2" charset="2"/>
              </a:rPr>
            </a:br>
            <a:r>
              <a:rPr lang="de-DE" altLang="de-DE" sz="2400" dirty="0" smtClean="0">
                <a:solidFill>
                  <a:schemeClr val="tx2"/>
                </a:solidFill>
                <a:sym typeface="Wingdings" panose="05000000000000000000" pitchFamily="2" charset="2"/>
              </a:rPr>
              <a:t>-&gt; für </a:t>
            </a:r>
            <a:r>
              <a:rPr lang="de-DE" altLang="de-DE" sz="2400" u="sng" dirty="0" smtClean="0">
                <a:solidFill>
                  <a:schemeClr val="tx2"/>
                </a:solidFill>
                <a:sym typeface="Wingdings" panose="05000000000000000000" pitchFamily="2" charset="2"/>
              </a:rPr>
              <a:t>Schienen</a:t>
            </a:r>
            <a:r>
              <a:rPr lang="de-DE" altLang="de-DE" sz="2400" dirty="0" smtClean="0">
                <a:solidFill>
                  <a:schemeClr val="tx2"/>
                </a:solidFill>
                <a:sym typeface="Wingdings" panose="05000000000000000000" pitchFamily="2" charset="2"/>
              </a:rPr>
              <a:t>personen</a:t>
            </a:r>
            <a:r>
              <a:rPr lang="de-DE" altLang="de-DE" sz="2400" u="sng" dirty="0" smtClean="0">
                <a:solidFill>
                  <a:schemeClr val="tx2"/>
                </a:solidFill>
                <a:sym typeface="Wingdings" panose="05000000000000000000" pitchFamily="2" charset="2"/>
              </a:rPr>
              <a:t>fern</a:t>
            </a:r>
            <a:r>
              <a:rPr lang="de-DE" altLang="de-DE" sz="2400" dirty="0" smtClean="0">
                <a:solidFill>
                  <a:schemeClr val="tx2"/>
                </a:solidFill>
                <a:sym typeface="Wingdings" panose="05000000000000000000" pitchFamily="2" charset="2"/>
              </a:rPr>
              <a:t>verkehr verantwortlich.</a:t>
            </a:r>
            <a:r>
              <a:rPr lang="de-DE" altLang="de-DE" sz="2400" dirty="0">
                <a:solidFill>
                  <a:schemeClr val="tx2"/>
                </a:solidFill>
                <a:sym typeface="Wingdings" panose="05000000000000000000" pitchFamily="2" charset="2"/>
              </a:rPr>
              <a:t/>
            </a:r>
            <a:br>
              <a:rPr lang="de-DE" altLang="de-DE" sz="2400" dirty="0">
                <a:solidFill>
                  <a:schemeClr val="tx2"/>
                </a:solidFill>
                <a:sym typeface="Wingdings" panose="05000000000000000000" pitchFamily="2" charset="2"/>
              </a:rPr>
            </a:br>
            <a:endParaRPr lang="de-DE" altLang="de-DE" sz="1400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de-DE" altLang="de-DE" sz="2400" b="1" dirty="0" smtClean="0">
                <a:solidFill>
                  <a:schemeClr val="tx2"/>
                </a:solidFill>
                <a:sym typeface="Wingdings" panose="05000000000000000000" pitchFamily="2" charset="2"/>
              </a:rPr>
              <a:t>Baden-Württemberg: </a:t>
            </a:r>
            <a:r>
              <a:rPr lang="de-DE" altLang="de-DE" sz="2400" dirty="0" smtClean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r>
              <a:rPr lang="de-DE" altLang="de-DE" sz="2400" dirty="0">
                <a:solidFill>
                  <a:schemeClr val="tx2"/>
                </a:solidFill>
                <a:sym typeface="Wingdings" panose="05000000000000000000" pitchFamily="2" charset="2"/>
              </a:rPr>
              <a:t/>
            </a:r>
            <a:br>
              <a:rPr lang="de-DE" altLang="de-DE" sz="2400" dirty="0">
                <a:solidFill>
                  <a:schemeClr val="tx2"/>
                </a:solidFill>
                <a:sym typeface="Wingdings" panose="05000000000000000000" pitchFamily="2" charset="2"/>
              </a:rPr>
            </a:br>
            <a:r>
              <a:rPr lang="de-DE" altLang="de-DE" sz="2400" dirty="0" smtClean="0">
                <a:solidFill>
                  <a:schemeClr val="tx2"/>
                </a:solidFill>
                <a:sym typeface="Wingdings" panose="05000000000000000000" pitchFamily="2" charset="2"/>
              </a:rPr>
              <a:t>-&gt; für </a:t>
            </a:r>
            <a:r>
              <a:rPr lang="de-DE" altLang="de-DE" sz="2400" u="sng" dirty="0" smtClean="0">
                <a:solidFill>
                  <a:schemeClr val="tx2"/>
                </a:solidFill>
                <a:sym typeface="Wingdings" panose="05000000000000000000" pitchFamily="2" charset="2"/>
              </a:rPr>
              <a:t>Schienen</a:t>
            </a:r>
            <a:r>
              <a:rPr lang="de-DE" altLang="de-DE" sz="2400" dirty="0" smtClean="0">
                <a:solidFill>
                  <a:schemeClr val="tx2"/>
                </a:solidFill>
                <a:sym typeface="Wingdings" panose="05000000000000000000" pitchFamily="2" charset="2"/>
              </a:rPr>
              <a:t>personen</a:t>
            </a:r>
            <a:r>
              <a:rPr lang="de-DE" altLang="de-DE" sz="2400" u="sng" dirty="0" smtClean="0">
                <a:solidFill>
                  <a:schemeClr val="tx2"/>
                </a:solidFill>
                <a:sym typeface="Wingdings" panose="05000000000000000000" pitchFamily="2" charset="2"/>
              </a:rPr>
              <a:t>nah</a:t>
            </a:r>
            <a:r>
              <a:rPr lang="de-DE" altLang="de-DE" sz="2400" dirty="0" smtClean="0">
                <a:solidFill>
                  <a:schemeClr val="tx2"/>
                </a:solidFill>
                <a:sym typeface="Wingdings" panose="05000000000000000000" pitchFamily="2" charset="2"/>
              </a:rPr>
              <a:t>verkehr verantwortlich.</a:t>
            </a:r>
          </a:p>
          <a:p>
            <a:pPr>
              <a:buFont typeface="Wingdings" panose="05000000000000000000" pitchFamily="2" charset="2"/>
              <a:buChar char="§"/>
            </a:pPr>
            <a:endParaRPr lang="de-DE" altLang="de-DE" sz="2400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§"/>
              <a:tabLst>
                <a:tab pos="801688" algn="l"/>
              </a:tabLst>
            </a:pPr>
            <a:r>
              <a:rPr lang="de-DE" altLang="de-DE" sz="2400" b="1" dirty="0">
                <a:solidFill>
                  <a:schemeClr val="tx2"/>
                </a:solidFill>
                <a:sym typeface="Wingdings" panose="05000000000000000000" pitchFamily="2" charset="2"/>
              </a:rPr>
              <a:t>Stadt- und Landkreise: </a:t>
            </a:r>
            <a:br>
              <a:rPr lang="de-DE" altLang="de-DE" sz="2400" b="1" dirty="0">
                <a:solidFill>
                  <a:schemeClr val="tx2"/>
                </a:solidFill>
                <a:sym typeface="Wingdings" panose="05000000000000000000" pitchFamily="2" charset="2"/>
              </a:rPr>
            </a:br>
            <a:r>
              <a:rPr lang="de-DE" altLang="de-DE" sz="2400" dirty="0" smtClean="0">
                <a:solidFill>
                  <a:schemeClr val="tx2"/>
                </a:solidFill>
                <a:sym typeface="Wingdings" panose="05000000000000000000" pitchFamily="2" charset="2"/>
              </a:rPr>
              <a:t>-&gt; für </a:t>
            </a:r>
            <a:r>
              <a:rPr lang="de-DE" altLang="de-DE" sz="2400" u="sng" dirty="0" smtClean="0">
                <a:solidFill>
                  <a:schemeClr val="tx2"/>
                </a:solidFill>
                <a:sym typeface="Wingdings" panose="05000000000000000000" pitchFamily="2" charset="2"/>
              </a:rPr>
              <a:t>straßen</a:t>
            </a:r>
            <a:r>
              <a:rPr lang="de-DE" altLang="de-DE" sz="2400" dirty="0" smtClean="0">
                <a:solidFill>
                  <a:schemeClr val="tx2"/>
                </a:solidFill>
                <a:sym typeface="Wingdings" panose="05000000000000000000" pitchFamily="2" charset="2"/>
              </a:rPr>
              <a:t>gebundenen öffentlichen Nahverkehr verantwortlich. 	</a:t>
            </a:r>
            <a:r>
              <a:rPr lang="de-DE" altLang="de-DE" sz="1800" dirty="0" smtClean="0">
                <a:solidFill>
                  <a:schemeClr val="tx2"/>
                </a:solidFill>
                <a:sym typeface="Wingdings" panose="05000000000000000000" pitchFamily="2" charset="2"/>
              </a:rPr>
              <a:t>(</a:t>
            </a:r>
            <a:r>
              <a:rPr lang="de-DE" altLang="de-DE" sz="1800" dirty="0" err="1" smtClean="0">
                <a:solidFill>
                  <a:schemeClr val="tx2"/>
                </a:solidFill>
                <a:sym typeface="Wingdings" panose="05000000000000000000" pitchFamily="2" charset="2"/>
              </a:rPr>
              <a:t>Def</a:t>
            </a:r>
            <a:r>
              <a:rPr lang="de-DE" altLang="de-DE" sz="1800" dirty="0" smtClean="0">
                <a:solidFill>
                  <a:schemeClr val="tx2"/>
                </a:solidFill>
                <a:sym typeface="Wingdings" panose="05000000000000000000" pitchFamily="2" charset="2"/>
              </a:rPr>
              <a:t>. ÖPNV = allgemein zugängliche Linie zur Beförderung von Personen, i. d. R. bis 	50 km bzw. 1 Std. Fahrt)</a:t>
            </a:r>
            <a:r>
              <a:rPr lang="de-DE" altLang="de-DE" sz="2400" dirty="0" smtClean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</a:p>
          <a:p>
            <a:pPr marL="0" indent="0">
              <a:buNone/>
              <a:tabLst>
                <a:tab pos="361950" algn="l"/>
                <a:tab pos="801688" algn="l"/>
              </a:tabLst>
            </a:pPr>
            <a:r>
              <a:rPr lang="de-DE" altLang="de-DE" sz="2400" dirty="0" smtClean="0">
                <a:solidFill>
                  <a:schemeClr val="tx2"/>
                </a:solidFill>
                <a:sym typeface="Wingdings" panose="05000000000000000000" pitchFamily="2" charset="2"/>
              </a:rPr>
              <a:t>	-&gt; Hierbei </a:t>
            </a:r>
            <a:r>
              <a:rPr lang="de-DE" altLang="de-DE" sz="2400" dirty="0">
                <a:solidFill>
                  <a:schemeClr val="tx2"/>
                </a:solidFill>
                <a:sym typeface="Wingdings" panose="05000000000000000000" pitchFamily="2" charset="2"/>
              </a:rPr>
              <a:t>handelt es sich um eine </a:t>
            </a:r>
            <a:r>
              <a:rPr lang="de-DE" altLang="de-DE" sz="2400" u="sng" dirty="0">
                <a:solidFill>
                  <a:schemeClr val="tx2"/>
                </a:solidFill>
                <a:sym typeface="Wingdings" panose="05000000000000000000" pitchFamily="2" charset="2"/>
              </a:rPr>
              <a:t>freiwillige Aufgabe </a:t>
            </a:r>
            <a:r>
              <a:rPr lang="de-DE" altLang="de-DE" sz="2400" u="sng" dirty="0" smtClean="0">
                <a:solidFill>
                  <a:schemeClr val="tx2"/>
                </a:solidFill>
                <a:sym typeface="Wingdings" panose="05000000000000000000" pitchFamily="2" charset="2"/>
              </a:rPr>
              <a:t>der Daseins-</a:t>
            </a:r>
            <a:r>
              <a:rPr lang="de-DE" altLang="de-DE" sz="2400" dirty="0" smtClean="0">
                <a:solidFill>
                  <a:schemeClr val="tx2"/>
                </a:solidFill>
                <a:sym typeface="Wingdings" panose="05000000000000000000" pitchFamily="2" charset="2"/>
              </a:rPr>
              <a:t>		</a:t>
            </a:r>
            <a:r>
              <a:rPr lang="de-DE" altLang="de-DE" sz="2400" u="sng" dirty="0" smtClean="0">
                <a:solidFill>
                  <a:schemeClr val="tx2"/>
                </a:solidFill>
                <a:sym typeface="Wingdings" panose="05000000000000000000" pitchFamily="2" charset="2"/>
              </a:rPr>
              <a:t>vorsorge</a:t>
            </a:r>
            <a:r>
              <a:rPr lang="de-DE" altLang="de-DE" sz="2400" dirty="0" smtClean="0">
                <a:solidFill>
                  <a:schemeClr val="tx2"/>
                </a:solidFill>
                <a:sym typeface="Wingdings" panose="05000000000000000000" pitchFamily="2" charset="2"/>
              </a:rPr>
              <a:t>. Ausgenommen </a:t>
            </a:r>
            <a:r>
              <a:rPr lang="de-DE" altLang="de-DE" sz="2400" dirty="0">
                <a:solidFill>
                  <a:schemeClr val="tx2"/>
                </a:solidFill>
                <a:sym typeface="Wingdings" panose="05000000000000000000" pitchFamily="2" charset="2"/>
              </a:rPr>
              <a:t>hiervon ist die </a:t>
            </a:r>
            <a:r>
              <a:rPr lang="de-DE" altLang="de-DE" sz="2400" dirty="0" smtClean="0">
                <a:solidFill>
                  <a:schemeClr val="tx2"/>
                </a:solidFill>
                <a:sym typeface="Wingdings" panose="05000000000000000000" pitchFamily="2" charset="2"/>
              </a:rPr>
              <a:t>Schülerbeförderung. Bei 		dieser </a:t>
            </a:r>
            <a:r>
              <a:rPr lang="de-DE" altLang="de-DE" sz="2400" dirty="0">
                <a:solidFill>
                  <a:schemeClr val="tx2"/>
                </a:solidFill>
                <a:sym typeface="Wingdings" panose="05000000000000000000" pitchFamily="2" charset="2"/>
              </a:rPr>
              <a:t>handelt es sich um eine </a:t>
            </a:r>
            <a:r>
              <a:rPr lang="de-DE" altLang="de-DE" sz="2400" dirty="0" smtClean="0">
                <a:solidFill>
                  <a:schemeClr val="tx2"/>
                </a:solidFill>
                <a:sym typeface="Wingdings" panose="05000000000000000000" pitchFamily="2" charset="2"/>
              </a:rPr>
              <a:t>gesetzliche </a:t>
            </a:r>
            <a:r>
              <a:rPr lang="de-DE" altLang="de-DE" sz="2400" dirty="0">
                <a:solidFill>
                  <a:schemeClr val="tx2"/>
                </a:solidFill>
                <a:sym typeface="Wingdings" panose="05000000000000000000" pitchFamily="2" charset="2"/>
              </a:rPr>
              <a:t>Pflichtaufgabe.</a:t>
            </a:r>
          </a:p>
        </p:txBody>
      </p:sp>
      <p:sp>
        <p:nvSpPr>
          <p:cNvPr id="3076" name="Datumsplatzhalter 27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9pPr>
          </a:lstStyle>
          <a:p>
            <a:pPr eaLnBrk="1" hangingPunct="1"/>
            <a:r>
              <a:rPr lang="de-DE" altLang="de-DE" dirty="0" smtClean="0">
                <a:solidFill>
                  <a:srgbClr val="1B4A80"/>
                </a:solidFill>
                <a:latin typeface="Trebuchet MS" pitchFamily="34" charset="0"/>
              </a:rPr>
              <a:t>04.02.2025</a:t>
            </a:r>
            <a:endParaRPr lang="de-DE" altLang="de-DE" dirty="0">
              <a:solidFill>
                <a:srgbClr val="1B4A80"/>
              </a:solidFill>
              <a:latin typeface="Trebuchet MS" pitchFamily="34" charset="0"/>
            </a:endParaRPr>
          </a:p>
        </p:txBody>
      </p:sp>
      <p:sp>
        <p:nvSpPr>
          <p:cNvPr id="3077" name="Foliennummernplatzhalter 29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9pPr>
          </a:lstStyle>
          <a:p>
            <a:pPr eaLnBrk="1" hangingPunct="1"/>
            <a:fld id="{E7CC8D1D-68A2-4E77-8D5A-35AD67A8A886}" type="slidenum">
              <a:rPr lang="de-DE" altLang="de-DE" smtClean="0">
                <a:solidFill>
                  <a:srgbClr val="1B4A80"/>
                </a:solidFill>
                <a:latin typeface="Trebuchet MS" pitchFamily="34" charset="0"/>
              </a:rPr>
              <a:pPr eaLnBrk="1" hangingPunct="1"/>
              <a:t>2</a:t>
            </a:fld>
            <a:endParaRPr lang="de-DE" altLang="de-DE" dirty="0" smtClean="0">
              <a:solidFill>
                <a:srgbClr val="1B4A80"/>
              </a:solidFill>
              <a:latin typeface="Trebuchet MS" pitchFamily="34" charset="0"/>
            </a:endParaRPr>
          </a:p>
        </p:txBody>
      </p:sp>
      <p:sp>
        <p:nvSpPr>
          <p:cNvPr id="29" name="Fußzeilenplatzhalter 28"/>
          <p:cNvSpPr>
            <a:spLocks noGrp="1"/>
          </p:cNvSpPr>
          <p:nvPr>
            <p:ph type="ftr" sz="quarter" idx="12"/>
          </p:nvPr>
        </p:nvSpPr>
        <p:spPr>
          <a:xfrm>
            <a:off x="1642255" y="6377767"/>
            <a:ext cx="2807380" cy="215900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Bürgerinformation Königsfeld</a:t>
            </a:r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42095" y="1428561"/>
            <a:ext cx="741426" cy="894073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8773" y="2529133"/>
            <a:ext cx="703889" cy="911144"/>
          </a:xfrm>
          <a:prstGeom prst="rect">
            <a:avLst/>
          </a:prstGeom>
        </p:spPr>
      </p:pic>
      <p:pic>
        <p:nvPicPr>
          <p:cNvPr id="2" name="Grafik 1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4122" y="3926875"/>
            <a:ext cx="1494626" cy="16283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12428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>
                <a:latin typeface="Tahoma" pitchFamily="34" charset="0"/>
              </a:rPr>
              <a:t>Wer macht was?</a:t>
            </a:r>
          </a:p>
        </p:txBody>
      </p:sp>
      <p:sp>
        <p:nvSpPr>
          <p:cNvPr id="3075" name="Inhaltsplatzhalter 2"/>
          <p:cNvSpPr>
            <a:spLocks noGrp="1"/>
          </p:cNvSpPr>
          <p:nvPr>
            <p:ph idx="1"/>
          </p:nvPr>
        </p:nvSpPr>
        <p:spPr>
          <a:xfrm>
            <a:off x="2358014" y="1987623"/>
            <a:ext cx="9643486" cy="4384602"/>
          </a:xfrm>
        </p:spPr>
        <p:txBody>
          <a:bodyPr/>
          <a:lstStyle/>
          <a:p>
            <a:pPr marL="0" indent="0">
              <a:buNone/>
            </a:pPr>
            <a:r>
              <a:rPr lang="de-DE" altLang="de-DE" sz="2200" b="1" dirty="0" smtClean="0">
                <a:solidFill>
                  <a:schemeClr val="tx2"/>
                </a:solidFill>
                <a:sym typeface="Wingdings" panose="05000000000000000000" pitchFamily="2" charset="2"/>
              </a:rPr>
              <a:t>Schwarzwald-Baar-Kreis: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alt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  <a:t>Im </a:t>
            </a:r>
            <a:r>
              <a:rPr lang="de-DE" altLang="de-DE" dirty="0">
                <a:solidFill>
                  <a:schemeClr val="tx2"/>
                </a:solidFill>
                <a:sym typeface="Wingdings" panose="05000000000000000000" pitchFamily="2" charset="2"/>
              </a:rPr>
              <a:t>Schwarzwald-Baar-Kreis werden im Bereich des </a:t>
            </a:r>
            <a:r>
              <a:rPr lang="de-DE" alt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  <a:t>straßengebundenen ÖPNV Regionalbusverkehre angeboten</a:t>
            </a:r>
            <a:r>
              <a:rPr lang="de-DE" altLang="de-DE" dirty="0">
                <a:solidFill>
                  <a:schemeClr val="tx2"/>
                </a:solidFill>
                <a:sym typeface="Wingdings" panose="05000000000000000000" pitchFamily="2" charset="2"/>
              </a:rPr>
              <a:t>. </a:t>
            </a:r>
            <a:endParaRPr lang="de-DE" altLang="de-DE" dirty="0" smtClean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de-DE" altLang="de-DE" dirty="0">
                <a:solidFill>
                  <a:schemeClr val="tx2"/>
                </a:solidFill>
                <a:sym typeface="Wingdings" panose="05000000000000000000" pitchFamily="2" charset="2"/>
              </a:rPr>
              <a:t>Daneben existieren in </a:t>
            </a:r>
            <a:r>
              <a:rPr lang="de-DE" alt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  <a:t>Villingen-Schwenningen und Donaueschingen Stadtverkehre</a:t>
            </a:r>
            <a:r>
              <a:rPr lang="de-DE" altLang="de-DE" dirty="0">
                <a:solidFill>
                  <a:schemeClr val="tx2"/>
                </a:solidFill>
                <a:sym typeface="Wingdings" panose="05000000000000000000" pitchFamily="2" charset="2"/>
              </a:rPr>
              <a:t>. </a:t>
            </a:r>
            <a:endParaRPr lang="de-DE" altLang="de-DE" dirty="0" smtClean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de-DE" alt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  <a:t>Der </a:t>
            </a:r>
            <a:r>
              <a:rPr lang="de-DE" altLang="de-DE" dirty="0">
                <a:solidFill>
                  <a:schemeClr val="tx2"/>
                </a:solidFill>
                <a:sym typeface="Wingdings" panose="05000000000000000000" pitchFamily="2" charset="2"/>
              </a:rPr>
              <a:t>Landkreis finanziert die Verkehrsleistungen </a:t>
            </a:r>
            <a:r>
              <a:rPr lang="de-DE" alt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  <a:t>(derzeit ca. 14,4 Mio. € Nettoaufwand p. a.) und </a:t>
            </a:r>
            <a:r>
              <a:rPr lang="de-DE" altLang="de-DE" dirty="0">
                <a:solidFill>
                  <a:schemeClr val="tx2"/>
                </a:solidFill>
                <a:sym typeface="Wingdings" panose="05000000000000000000" pitchFamily="2" charset="2"/>
              </a:rPr>
              <a:t>trägt das wirtschaftliche </a:t>
            </a:r>
            <a:r>
              <a:rPr lang="de-DE" alt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  <a:t>Risiko,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alt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  <a:t>er erarbeitet den Nahverkehrsplan und schreibt diesen fort, auch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alt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  <a:t>erstellt er die Fahrplanung 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alt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  <a:t>und erledigt Ausschreibung </a:t>
            </a:r>
            <a:r>
              <a:rPr lang="de-DE" altLang="de-DE" dirty="0">
                <a:solidFill>
                  <a:schemeClr val="tx2"/>
                </a:solidFill>
                <a:sym typeface="Wingdings" panose="05000000000000000000" pitchFamily="2" charset="2"/>
              </a:rPr>
              <a:t>und </a:t>
            </a:r>
            <a:r>
              <a:rPr lang="de-DE" alt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  <a:t>Vergabe </a:t>
            </a:r>
            <a:r>
              <a:rPr lang="de-DE" altLang="de-DE" dirty="0">
                <a:solidFill>
                  <a:schemeClr val="tx2"/>
                </a:solidFill>
                <a:sym typeface="Wingdings" panose="05000000000000000000" pitchFamily="2" charset="2"/>
              </a:rPr>
              <a:t>sowie die Abwicklung der </a:t>
            </a:r>
            <a:r>
              <a:rPr lang="de-DE" alt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  <a:t>Verkehrsverträge.</a:t>
            </a:r>
          </a:p>
          <a:p>
            <a:pPr>
              <a:buFont typeface="Wingdings" panose="05000000000000000000" pitchFamily="2" charset="2"/>
              <a:buChar char="§"/>
            </a:pPr>
            <a:r>
              <a:rPr lang="de-DE" altLang="de-DE" dirty="0">
                <a:solidFill>
                  <a:schemeClr val="tx2"/>
                </a:solidFill>
                <a:sym typeface="Wingdings" panose="05000000000000000000" pitchFamily="2" charset="2"/>
              </a:rPr>
              <a:t>Für die bauliche Ausstattung von Haltestellen, Busbuchten usw. sind </a:t>
            </a:r>
            <a:r>
              <a:rPr lang="de-DE" alt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  <a:t>hingegen die </a:t>
            </a:r>
            <a:r>
              <a:rPr lang="de-DE" altLang="de-DE" dirty="0">
                <a:solidFill>
                  <a:schemeClr val="tx2"/>
                </a:solidFill>
                <a:sym typeface="Wingdings" panose="05000000000000000000" pitchFamily="2" charset="2"/>
              </a:rPr>
              <a:t>Städte und Gemeinden sowie die Straßenbaulastträger zuständig.</a:t>
            </a:r>
          </a:p>
          <a:p>
            <a:pPr>
              <a:buFont typeface="Wingdings" panose="05000000000000000000" pitchFamily="2" charset="2"/>
              <a:buChar char="§"/>
            </a:pPr>
            <a:endParaRPr lang="de-DE" altLang="de-DE" dirty="0">
              <a:solidFill>
                <a:schemeClr val="tx2"/>
              </a:solidFill>
              <a:sym typeface="Wingdings" panose="05000000000000000000" pitchFamily="2" charset="2"/>
            </a:endParaRPr>
          </a:p>
        </p:txBody>
      </p:sp>
      <p:sp>
        <p:nvSpPr>
          <p:cNvPr id="3076" name="Datumsplatzhalter 27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9pPr>
          </a:lstStyle>
          <a:p>
            <a:pPr eaLnBrk="1" hangingPunct="1"/>
            <a:r>
              <a:rPr lang="de-DE" altLang="de-DE" dirty="0" smtClean="0">
                <a:solidFill>
                  <a:srgbClr val="1B4A80"/>
                </a:solidFill>
                <a:latin typeface="Trebuchet MS" pitchFamily="34" charset="0"/>
              </a:rPr>
              <a:t>04.02.2025</a:t>
            </a:r>
            <a:endParaRPr lang="de-DE" altLang="de-DE" dirty="0">
              <a:solidFill>
                <a:srgbClr val="1B4A80"/>
              </a:solidFill>
              <a:latin typeface="Trebuchet MS" pitchFamily="34" charset="0"/>
            </a:endParaRPr>
          </a:p>
        </p:txBody>
      </p:sp>
      <p:sp>
        <p:nvSpPr>
          <p:cNvPr id="3077" name="Foliennummernplatzhalter 29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9pPr>
          </a:lstStyle>
          <a:p>
            <a:pPr eaLnBrk="1" hangingPunct="1"/>
            <a:fld id="{E7CC8D1D-68A2-4E77-8D5A-35AD67A8A886}" type="slidenum">
              <a:rPr lang="de-DE" altLang="de-DE" smtClean="0">
                <a:solidFill>
                  <a:srgbClr val="1B4A80"/>
                </a:solidFill>
                <a:latin typeface="Trebuchet MS" pitchFamily="34" charset="0"/>
              </a:rPr>
              <a:pPr eaLnBrk="1" hangingPunct="1"/>
              <a:t>3</a:t>
            </a:fld>
            <a:endParaRPr lang="de-DE" altLang="de-DE" dirty="0" smtClean="0">
              <a:solidFill>
                <a:srgbClr val="1B4A80"/>
              </a:solidFill>
              <a:latin typeface="Trebuchet MS" pitchFamily="34" charset="0"/>
            </a:endParaRPr>
          </a:p>
        </p:txBody>
      </p:sp>
      <p:sp>
        <p:nvSpPr>
          <p:cNvPr id="29" name="Fußzeilenplatzhalter 28"/>
          <p:cNvSpPr>
            <a:spLocks noGrp="1"/>
          </p:cNvSpPr>
          <p:nvPr>
            <p:ph type="ftr" sz="quarter" idx="12"/>
          </p:nvPr>
        </p:nvSpPr>
        <p:spPr>
          <a:xfrm>
            <a:off x="1642255" y="6377767"/>
            <a:ext cx="2807380" cy="215900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Bürgerinformation Königsfeld</a:t>
            </a:r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775" y="1987623"/>
            <a:ext cx="1367414" cy="15251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61078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1"/>
          <p:cNvSpPr>
            <a:spLocks noGrp="1"/>
          </p:cNvSpPr>
          <p:nvPr>
            <p:ph type="title"/>
          </p:nvPr>
        </p:nvSpPr>
        <p:spPr>
          <a:xfrm>
            <a:off x="994035" y="844034"/>
            <a:ext cx="9118600" cy="881062"/>
          </a:xfrm>
        </p:spPr>
        <p:txBody>
          <a:bodyPr/>
          <a:lstStyle/>
          <a:p>
            <a:r>
              <a:rPr lang="de-DE" altLang="de-DE" dirty="0" smtClean="0">
                <a:latin typeface="Tahoma" pitchFamily="34" charset="0"/>
              </a:rPr>
              <a:t>Planerische Grundlagen des Kreises</a:t>
            </a:r>
          </a:p>
        </p:txBody>
      </p:sp>
      <p:sp>
        <p:nvSpPr>
          <p:cNvPr id="3075" name="Inhaltsplatzhalter 2"/>
          <p:cNvSpPr>
            <a:spLocks noGrp="1"/>
          </p:cNvSpPr>
          <p:nvPr>
            <p:ph idx="1"/>
          </p:nvPr>
        </p:nvSpPr>
        <p:spPr>
          <a:xfrm>
            <a:off x="994035" y="1447243"/>
            <a:ext cx="10979430" cy="1380244"/>
          </a:xfrm>
        </p:spPr>
        <p:txBody>
          <a:bodyPr/>
          <a:lstStyle/>
          <a:p>
            <a:pPr marL="0" indent="0">
              <a:buNone/>
            </a:pPr>
            <a:r>
              <a:rPr lang="de-DE" altLang="de-DE" sz="2200" b="1" dirty="0" smtClean="0">
                <a:solidFill>
                  <a:schemeClr val="tx2"/>
                </a:solidFill>
                <a:sym typeface="Wingdings" panose="05000000000000000000" pitchFamily="2" charset="2"/>
              </a:rPr>
              <a:t>Nahverkehrsplan mit Zielen und Rahmenvorgaben</a:t>
            </a:r>
          </a:p>
          <a:p>
            <a:pPr marL="0" indent="0">
              <a:buNone/>
            </a:pPr>
            <a:r>
              <a:rPr lang="de-DE" altLang="de-DE" u="sng" dirty="0" smtClean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  <a:endParaRPr lang="de-DE" altLang="de-DE" sz="1600" u="sng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marL="257175" indent="-257175">
              <a:buFont typeface="Wingdings" panose="05000000000000000000" pitchFamily="2" charset="2"/>
              <a:buChar char="§"/>
            </a:pPr>
            <a:r>
              <a:rPr lang="de-DE" altLang="de-DE" u="sng" dirty="0" smtClean="0">
                <a:solidFill>
                  <a:schemeClr val="tx2"/>
                </a:solidFill>
                <a:sym typeface="Wingdings" panose="05000000000000000000" pitchFamily="2" charset="2"/>
              </a:rPr>
              <a:t>Aufstellungsverfahren</a:t>
            </a:r>
            <a:r>
              <a:rPr lang="de-DE" alt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  <a:t> unter Beteiligung zahlreicher Akteure (Gemeinden, Verkehrsunter-nehmen, Öffentlichkeit). Beschluss durch Kreistag am 06.11.2017.</a:t>
            </a:r>
          </a:p>
          <a:p>
            <a:pPr marL="704850">
              <a:buFont typeface="Wingdings" panose="05000000000000000000" pitchFamily="2" charset="2"/>
              <a:buChar char="§"/>
            </a:pPr>
            <a:endParaRPr lang="de-DE" altLang="de-DE" sz="1600" u="sng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marL="266700" indent="-257175">
              <a:buFont typeface="Wingdings" panose="05000000000000000000" pitchFamily="2" charset="2"/>
              <a:buChar char="§"/>
            </a:pPr>
            <a:r>
              <a:rPr lang="de-DE" altLang="de-DE" u="sng" dirty="0" smtClean="0">
                <a:solidFill>
                  <a:schemeClr val="tx2"/>
                </a:solidFill>
                <a:sym typeface="Wingdings" panose="05000000000000000000" pitchFamily="2" charset="2"/>
              </a:rPr>
              <a:t>Hauptachsen</a:t>
            </a:r>
            <a:r>
              <a:rPr lang="de-DE" alt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  <a:t> verknüpfen alle Zentralorte im </a:t>
            </a:r>
            <a:r>
              <a:rPr lang="de-DE" altLang="de-DE" dirty="0">
                <a:solidFill>
                  <a:schemeClr val="tx2"/>
                </a:solidFill>
                <a:sym typeface="Wingdings" panose="05000000000000000000" pitchFamily="2" charset="2"/>
              </a:rPr>
              <a:t>Landkreis </a:t>
            </a:r>
            <a:r>
              <a:rPr lang="de-DE" alt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  <a:t>und binden an Schienenverkehr an. Möglichst direkte Linienführung, </a:t>
            </a:r>
            <a:r>
              <a:rPr lang="de-DE" altLang="de-DE" dirty="0">
                <a:solidFill>
                  <a:schemeClr val="tx2"/>
                </a:solidFill>
                <a:sym typeface="Wingdings" panose="05000000000000000000" pitchFamily="2" charset="2"/>
              </a:rPr>
              <a:t>um </a:t>
            </a:r>
            <a:r>
              <a:rPr lang="de-DE" alt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  <a:t>Reisegeschwindigkeit zu </a:t>
            </a:r>
            <a:r>
              <a:rPr lang="de-DE" altLang="de-DE" dirty="0">
                <a:solidFill>
                  <a:schemeClr val="tx2"/>
                </a:solidFill>
                <a:sym typeface="Wingdings" panose="05000000000000000000" pitchFamily="2" charset="2"/>
              </a:rPr>
              <a:t>erhöhen (&gt;30 km/h</a:t>
            </a:r>
            <a:r>
              <a:rPr lang="de-DE" alt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  <a:t>). </a:t>
            </a:r>
          </a:p>
          <a:p>
            <a:pPr marL="266700" indent="-257175">
              <a:buFont typeface="Wingdings" panose="05000000000000000000" pitchFamily="2" charset="2"/>
              <a:buChar char="§"/>
            </a:pPr>
            <a:endParaRPr lang="de-DE" altLang="de-DE" sz="1600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marL="266700" indent="-255588">
              <a:buFont typeface="Wingdings" panose="05000000000000000000" pitchFamily="2" charset="2"/>
              <a:buChar char="§"/>
            </a:pPr>
            <a:r>
              <a:rPr lang="de-DE" altLang="de-DE" u="sng" dirty="0" smtClean="0">
                <a:solidFill>
                  <a:schemeClr val="tx2"/>
                </a:solidFill>
                <a:sym typeface="Wingdings" panose="05000000000000000000" pitchFamily="2" charset="2"/>
              </a:rPr>
              <a:t>Nebenachsen</a:t>
            </a:r>
            <a:r>
              <a:rPr lang="de-DE" alt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  <a:t> ergänzen Hauptachsen, </a:t>
            </a:r>
            <a:r>
              <a:rPr lang="de-DE" altLang="de-DE" dirty="0">
                <a:solidFill>
                  <a:schemeClr val="tx2"/>
                </a:solidFill>
                <a:sym typeface="Wingdings" panose="05000000000000000000" pitchFamily="2" charset="2"/>
              </a:rPr>
              <a:t>um alle Ortsteile ab </a:t>
            </a:r>
            <a:r>
              <a:rPr lang="de-DE" alt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  <a:t>mind. </a:t>
            </a:r>
            <a:r>
              <a:rPr lang="de-DE" altLang="de-DE" dirty="0">
                <a:solidFill>
                  <a:schemeClr val="tx2"/>
                </a:solidFill>
                <a:sym typeface="Wingdings" panose="05000000000000000000" pitchFamily="2" charset="2"/>
              </a:rPr>
              <a:t>500 Einwohnern </a:t>
            </a:r>
            <a:r>
              <a:rPr lang="de-DE" alt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  <a:t>zu </a:t>
            </a:r>
            <a:r>
              <a:rPr lang="de-DE" altLang="de-DE" dirty="0">
                <a:solidFill>
                  <a:schemeClr val="tx2"/>
                </a:solidFill>
                <a:sym typeface="Wingdings" panose="05000000000000000000" pitchFamily="2" charset="2"/>
              </a:rPr>
              <a:t>versorgen</a:t>
            </a:r>
            <a:r>
              <a:rPr lang="de-DE" alt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  <a:t>.</a:t>
            </a:r>
            <a:endParaRPr lang="de-DE" altLang="de-DE" sz="1600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marL="266700" indent="0">
              <a:buNone/>
            </a:pPr>
            <a:r>
              <a:rPr lang="de-DE" alt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  <a:t>Linienführung teilweise flächenerschließend</a:t>
            </a:r>
            <a:r>
              <a:rPr lang="de-DE" altLang="de-DE" dirty="0">
                <a:solidFill>
                  <a:schemeClr val="tx2"/>
                </a:solidFill>
                <a:sym typeface="Wingdings" panose="05000000000000000000" pitchFamily="2" charset="2"/>
              </a:rPr>
              <a:t>, ggf. auch Stichfahrten. Stundentakt, ggf. mit einzelnen </a:t>
            </a:r>
            <a:r>
              <a:rPr lang="de-DE" alt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  <a:t>Angebotsausdünnungen und Taktabweichungen (bessere Bedienung Schulverkehr).</a:t>
            </a:r>
          </a:p>
          <a:p>
            <a:pPr marL="266700" indent="0">
              <a:buNone/>
            </a:pPr>
            <a:endParaRPr lang="de-DE" altLang="de-DE" sz="1600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marL="266700" indent="-255588">
              <a:buFont typeface="Wingdings" panose="05000000000000000000" pitchFamily="2" charset="2"/>
              <a:buChar char="§"/>
            </a:pPr>
            <a:r>
              <a:rPr lang="de-DE" altLang="de-DE" u="sng" dirty="0" smtClean="0">
                <a:solidFill>
                  <a:schemeClr val="tx2"/>
                </a:solidFill>
                <a:sym typeface="Wingdings" panose="05000000000000000000" pitchFamily="2" charset="2"/>
              </a:rPr>
              <a:t>Erschließungsachsen</a:t>
            </a:r>
            <a:r>
              <a:rPr lang="de-DE" alt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  <a:t> vervollständigen </a:t>
            </a:r>
            <a:r>
              <a:rPr lang="de-DE" altLang="de-DE" dirty="0">
                <a:solidFill>
                  <a:schemeClr val="tx2"/>
                </a:solidFill>
                <a:sym typeface="Wingdings" panose="05000000000000000000" pitchFamily="2" charset="2"/>
              </a:rPr>
              <a:t>Liniennetz, um alle </a:t>
            </a:r>
            <a:r>
              <a:rPr lang="de-DE" alt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  <a:t>Teilorte/Wohnplätze </a:t>
            </a:r>
            <a:r>
              <a:rPr lang="de-DE" altLang="de-DE" dirty="0">
                <a:solidFill>
                  <a:schemeClr val="tx2"/>
                </a:solidFill>
                <a:sym typeface="Wingdings" panose="05000000000000000000" pitchFamily="2" charset="2"/>
              </a:rPr>
              <a:t>ab etwa 50 Einwohnern </a:t>
            </a:r>
            <a:r>
              <a:rPr lang="de-DE" alt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  <a:t>zu </a:t>
            </a:r>
            <a:r>
              <a:rPr lang="de-DE" altLang="de-DE" dirty="0">
                <a:solidFill>
                  <a:schemeClr val="tx2"/>
                </a:solidFill>
                <a:sym typeface="Wingdings" panose="05000000000000000000" pitchFamily="2" charset="2"/>
              </a:rPr>
              <a:t>versorgen. </a:t>
            </a:r>
            <a:r>
              <a:rPr lang="de-DE" alt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  <a:t>Angebot </a:t>
            </a:r>
            <a:r>
              <a:rPr lang="de-DE" altLang="de-DE" dirty="0">
                <a:solidFill>
                  <a:schemeClr val="tx2"/>
                </a:solidFill>
                <a:sym typeface="Wingdings" panose="05000000000000000000" pitchFamily="2" charset="2"/>
              </a:rPr>
              <a:t>orientiert sich an konkreter Nachfrage, </a:t>
            </a:r>
            <a:r>
              <a:rPr lang="de-DE" alt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  <a:t>insb. Ausbildungs- verkehr. Ansonsten Grundangebot </a:t>
            </a:r>
            <a:r>
              <a:rPr lang="de-DE" altLang="de-DE" dirty="0">
                <a:solidFill>
                  <a:schemeClr val="tx2"/>
                </a:solidFill>
                <a:sym typeface="Wingdings" panose="05000000000000000000" pitchFamily="2" charset="2"/>
              </a:rPr>
              <a:t>mit mehreren Fahrmöglichkeiten pro Tag </a:t>
            </a:r>
            <a:r>
              <a:rPr lang="de-DE" alt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  <a:t>(</a:t>
            </a:r>
            <a:r>
              <a:rPr lang="de-DE" altLang="de-DE" dirty="0">
                <a:solidFill>
                  <a:schemeClr val="tx2"/>
                </a:solidFill>
                <a:sym typeface="Wingdings" panose="05000000000000000000" pitchFamily="2" charset="2"/>
              </a:rPr>
              <a:t>z. B. </a:t>
            </a:r>
            <a:r>
              <a:rPr lang="de-DE" altLang="de-DE" dirty="0" err="1">
                <a:solidFill>
                  <a:schemeClr val="tx2"/>
                </a:solidFill>
                <a:sym typeface="Wingdings" panose="05000000000000000000" pitchFamily="2" charset="2"/>
              </a:rPr>
              <a:t>Rufbusse</a:t>
            </a:r>
            <a:r>
              <a:rPr lang="de-DE" altLang="de-DE" dirty="0">
                <a:solidFill>
                  <a:schemeClr val="tx2"/>
                </a:solidFill>
                <a:sym typeface="Wingdings" panose="05000000000000000000" pitchFamily="2" charset="2"/>
              </a:rPr>
              <a:t>). </a:t>
            </a:r>
            <a:endParaRPr lang="de-DE" altLang="de-DE" dirty="0">
              <a:solidFill>
                <a:schemeClr val="accent1"/>
              </a:solidFill>
              <a:sym typeface="Wingdings" panose="05000000000000000000" pitchFamily="2" charset="2"/>
            </a:endParaRPr>
          </a:p>
          <a:p>
            <a:pPr marL="266700" indent="0">
              <a:buNone/>
            </a:pPr>
            <a:endParaRPr lang="de-DE" altLang="de-DE" dirty="0">
              <a:solidFill>
                <a:schemeClr val="accent1"/>
              </a:solidFill>
              <a:sym typeface="Wingdings" panose="05000000000000000000" pitchFamily="2" charset="2"/>
            </a:endParaRPr>
          </a:p>
          <a:p>
            <a:pPr marL="266700" indent="-257175">
              <a:buFont typeface="Wingdings" panose="05000000000000000000" pitchFamily="2" charset="2"/>
              <a:buChar char="§"/>
            </a:pPr>
            <a:endParaRPr lang="de-DE" altLang="de-DE" dirty="0">
              <a:solidFill>
                <a:schemeClr val="tx2"/>
              </a:solidFill>
              <a:sym typeface="Wingdings" panose="05000000000000000000" pitchFamily="2" charset="2"/>
            </a:endParaRPr>
          </a:p>
        </p:txBody>
      </p:sp>
      <p:sp>
        <p:nvSpPr>
          <p:cNvPr id="3076" name="Datumsplatzhalter 27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9pPr>
          </a:lstStyle>
          <a:p>
            <a:pPr eaLnBrk="1" hangingPunct="1"/>
            <a:r>
              <a:rPr lang="de-DE" altLang="de-DE" dirty="0" smtClean="0">
                <a:solidFill>
                  <a:srgbClr val="1B4A80"/>
                </a:solidFill>
                <a:latin typeface="Trebuchet MS" pitchFamily="34" charset="0"/>
              </a:rPr>
              <a:t>04.02.2025</a:t>
            </a:r>
            <a:endParaRPr lang="de-DE" altLang="de-DE" dirty="0">
              <a:solidFill>
                <a:srgbClr val="1B4A80"/>
              </a:solidFill>
              <a:latin typeface="Trebuchet MS" pitchFamily="34" charset="0"/>
            </a:endParaRPr>
          </a:p>
        </p:txBody>
      </p:sp>
      <p:sp>
        <p:nvSpPr>
          <p:cNvPr id="3077" name="Foliennummernplatzhalter 29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9pPr>
          </a:lstStyle>
          <a:p>
            <a:pPr eaLnBrk="1" hangingPunct="1"/>
            <a:fld id="{E7CC8D1D-68A2-4E77-8D5A-35AD67A8A886}" type="slidenum">
              <a:rPr lang="de-DE" altLang="de-DE" smtClean="0">
                <a:solidFill>
                  <a:srgbClr val="1B4A80"/>
                </a:solidFill>
                <a:latin typeface="Trebuchet MS" pitchFamily="34" charset="0"/>
              </a:rPr>
              <a:pPr eaLnBrk="1" hangingPunct="1"/>
              <a:t>4</a:t>
            </a:fld>
            <a:endParaRPr lang="de-DE" altLang="de-DE" dirty="0" smtClean="0">
              <a:solidFill>
                <a:srgbClr val="1B4A80"/>
              </a:solidFill>
              <a:latin typeface="Trebuchet MS" pitchFamily="34" charset="0"/>
            </a:endParaRPr>
          </a:p>
        </p:txBody>
      </p:sp>
      <p:sp>
        <p:nvSpPr>
          <p:cNvPr id="29" name="Fußzeilenplatzhalter 28"/>
          <p:cNvSpPr>
            <a:spLocks noGrp="1"/>
          </p:cNvSpPr>
          <p:nvPr>
            <p:ph type="ftr" sz="quarter" idx="12"/>
          </p:nvPr>
        </p:nvSpPr>
        <p:spPr>
          <a:xfrm>
            <a:off x="1642255" y="6377767"/>
            <a:ext cx="2807380" cy="215900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Bürgerinformation Königsfeld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090807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>
                <a:latin typeface="Tahoma" pitchFamily="34" charset="0"/>
              </a:rPr>
              <a:t>Planerische Grundlagen des Kreises</a:t>
            </a:r>
          </a:p>
        </p:txBody>
      </p:sp>
      <p:sp>
        <p:nvSpPr>
          <p:cNvPr id="3075" name="Inhaltsplatzhalter 2"/>
          <p:cNvSpPr>
            <a:spLocks noGrp="1"/>
          </p:cNvSpPr>
          <p:nvPr>
            <p:ph idx="1"/>
          </p:nvPr>
        </p:nvSpPr>
        <p:spPr>
          <a:xfrm>
            <a:off x="894465" y="2492860"/>
            <a:ext cx="5941091" cy="3410685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de-DE" altLang="de-DE" sz="2200" b="1" dirty="0" smtClean="0">
                <a:solidFill>
                  <a:schemeClr val="tx2"/>
                </a:solidFill>
                <a:sym typeface="Wingdings" panose="05000000000000000000" pitchFamily="2" charset="2"/>
              </a:rPr>
              <a:t>Ziele für die Fahrplanung</a:t>
            </a:r>
          </a:p>
          <a:p>
            <a:pPr marL="704850">
              <a:buFontTx/>
              <a:buChar char="-"/>
            </a:pPr>
            <a:r>
              <a:rPr lang="de-DE" alt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  <a:t>Klare Linienwege</a:t>
            </a:r>
          </a:p>
          <a:p>
            <a:pPr marL="704850">
              <a:buFontTx/>
              <a:buChar char="-"/>
            </a:pPr>
            <a:r>
              <a:rPr lang="de-DE" alt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  <a:t>Einheitliche Abfahrtszeiten</a:t>
            </a:r>
          </a:p>
          <a:p>
            <a:pPr marL="704850">
              <a:buFontTx/>
              <a:buChar char="-"/>
            </a:pPr>
            <a:r>
              <a:rPr lang="de-DE" alt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  <a:t>Merkbare Liniennummern </a:t>
            </a:r>
          </a:p>
          <a:p>
            <a:pPr marL="704850">
              <a:buFontTx/>
              <a:buChar char="-"/>
            </a:pPr>
            <a:r>
              <a:rPr lang="de-DE" alt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  <a:t>Umsteigezeit </a:t>
            </a:r>
            <a:endParaRPr lang="de-DE" altLang="de-DE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marL="1104900" lvl="1">
              <a:buFontTx/>
              <a:buChar char="-"/>
            </a:pPr>
            <a:r>
              <a:rPr lang="de-DE" alt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  <a:t>Bus/Bus mind. 5 Minuten</a:t>
            </a:r>
          </a:p>
          <a:p>
            <a:pPr marL="1104900" lvl="1">
              <a:buFontTx/>
              <a:buChar char="-"/>
            </a:pPr>
            <a:r>
              <a:rPr lang="de-DE" alt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  <a:t>Bus/Zug mind. 7 Minuten</a:t>
            </a:r>
          </a:p>
          <a:p>
            <a:pPr marL="1104900" lvl="1">
              <a:buFontTx/>
              <a:buChar char="-"/>
            </a:pPr>
            <a:endParaRPr lang="de-DE" altLang="de-DE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marL="361950" indent="0">
              <a:buNone/>
            </a:pPr>
            <a:r>
              <a:rPr lang="de-DE" alt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  <a:t>+ Berücksichtigung des </a:t>
            </a:r>
            <a:br>
              <a:rPr lang="de-DE" alt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</a:br>
            <a:r>
              <a:rPr lang="de-DE" alt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  <a:t>Schülerverkehrs </a:t>
            </a:r>
          </a:p>
          <a:p>
            <a:pPr marL="704850">
              <a:buFont typeface="Wingdings" panose="05000000000000000000" pitchFamily="2" charset="2"/>
              <a:buChar char="§"/>
            </a:pPr>
            <a:endParaRPr lang="de-DE" altLang="de-DE" dirty="0" smtClean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marL="704850">
              <a:buFontTx/>
              <a:buChar char="-"/>
            </a:pPr>
            <a:endParaRPr lang="de-DE" altLang="de-DE" dirty="0">
              <a:solidFill>
                <a:schemeClr val="tx2"/>
              </a:solidFill>
              <a:sym typeface="Wingdings" panose="05000000000000000000" pitchFamily="2" charset="2"/>
            </a:endParaRPr>
          </a:p>
        </p:txBody>
      </p:sp>
      <p:sp>
        <p:nvSpPr>
          <p:cNvPr id="3076" name="Datumsplatzhalter 27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9pPr>
          </a:lstStyle>
          <a:p>
            <a:pPr eaLnBrk="1" hangingPunct="1"/>
            <a:r>
              <a:rPr lang="de-DE" altLang="de-DE" dirty="0" smtClean="0">
                <a:solidFill>
                  <a:srgbClr val="1B4A80"/>
                </a:solidFill>
                <a:latin typeface="Trebuchet MS" pitchFamily="34" charset="0"/>
              </a:rPr>
              <a:t>04.02.2025</a:t>
            </a:r>
            <a:endParaRPr lang="de-DE" altLang="de-DE" dirty="0">
              <a:solidFill>
                <a:srgbClr val="1B4A80"/>
              </a:solidFill>
              <a:latin typeface="Trebuchet MS" pitchFamily="34" charset="0"/>
            </a:endParaRPr>
          </a:p>
        </p:txBody>
      </p:sp>
      <p:sp>
        <p:nvSpPr>
          <p:cNvPr id="3077" name="Foliennummernplatzhalter 29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9pPr>
          </a:lstStyle>
          <a:p>
            <a:pPr eaLnBrk="1" hangingPunct="1"/>
            <a:fld id="{E7CC8D1D-68A2-4E77-8D5A-35AD67A8A886}" type="slidenum">
              <a:rPr lang="de-DE" altLang="de-DE" smtClean="0">
                <a:solidFill>
                  <a:srgbClr val="1B4A80"/>
                </a:solidFill>
                <a:latin typeface="Trebuchet MS" pitchFamily="34" charset="0"/>
              </a:rPr>
              <a:pPr eaLnBrk="1" hangingPunct="1"/>
              <a:t>5</a:t>
            </a:fld>
            <a:endParaRPr lang="de-DE" altLang="de-DE" dirty="0" smtClean="0">
              <a:solidFill>
                <a:srgbClr val="1B4A80"/>
              </a:solidFill>
              <a:latin typeface="Trebuchet MS" pitchFamily="34" charset="0"/>
            </a:endParaRPr>
          </a:p>
        </p:txBody>
      </p:sp>
      <p:sp>
        <p:nvSpPr>
          <p:cNvPr id="29" name="Fußzeilenplatzhalter 28"/>
          <p:cNvSpPr>
            <a:spLocks noGrp="1"/>
          </p:cNvSpPr>
          <p:nvPr>
            <p:ph type="ftr" sz="quarter" idx="12"/>
          </p:nvPr>
        </p:nvSpPr>
        <p:spPr>
          <a:xfrm>
            <a:off x="1642255" y="6377767"/>
            <a:ext cx="2807380" cy="215900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Bürgerinformation Königsfeld</a:t>
            </a:r>
            <a:endParaRPr lang="de-DE" dirty="0"/>
          </a:p>
        </p:txBody>
      </p:sp>
      <p:pic>
        <p:nvPicPr>
          <p:cNvPr id="5" name="Grafik 4" descr="Bildschirmausschnitt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76515" y="2270566"/>
            <a:ext cx="6147597" cy="363297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46448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1"/>
          <p:cNvSpPr>
            <a:spLocks noGrp="1"/>
          </p:cNvSpPr>
          <p:nvPr>
            <p:ph type="title"/>
          </p:nvPr>
        </p:nvSpPr>
        <p:spPr>
          <a:xfrm>
            <a:off x="990600" y="1226933"/>
            <a:ext cx="9118600" cy="881062"/>
          </a:xfrm>
        </p:spPr>
        <p:txBody>
          <a:bodyPr/>
          <a:lstStyle/>
          <a:p>
            <a:r>
              <a:rPr lang="de-DE" altLang="de-DE" dirty="0" smtClean="0">
                <a:latin typeface="Tahoma" pitchFamily="34" charset="0"/>
              </a:rPr>
              <a:t>Umsetzung im Landkreis</a:t>
            </a:r>
          </a:p>
        </p:txBody>
      </p:sp>
      <p:sp>
        <p:nvSpPr>
          <p:cNvPr id="3076" name="Datumsplatzhalter 27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9pPr>
          </a:lstStyle>
          <a:p>
            <a:pPr eaLnBrk="1" hangingPunct="1"/>
            <a:r>
              <a:rPr lang="de-DE" altLang="de-DE" dirty="0" smtClean="0">
                <a:solidFill>
                  <a:srgbClr val="1B4A80"/>
                </a:solidFill>
                <a:latin typeface="Trebuchet MS" pitchFamily="34" charset="0"/>
              </a:rPr>
              <a:t>04.02.2025</a:t>
            </a:r>
            <a:endParaRPr lang="de-DE" altLang="de-DE" dirty="0">
              <a:solidFill>
                <a:srgbClr val="1B4A80"/>
              </a:solidFill>
              <a:latin typeface="Trebuchet MS" pitchFamily="34" charset="0"/>
            </a:endParaRPr>
          </a:p>
        </p:txBody>
      </p:sp>
      <p:sp>
        <p:nvSpPr>
          <p:cNvPr id="3077" name="Foliennummernplatzhalter 29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9pPr>
          </a:lstStyle>
          <a:p>
            <a:pPr eaLnBrk="1" hangingPunct="1"/>
            <a:fld id="{E7CC8D1D-68A2-4E77-8D5A-35AD67A8A886}" type="slidenum">
              <a:rPr lang="de-DE" altLang="de-DE" smtClean="0">
                <a:solidFill>
                  <a:srgbClr val="1B4A80"/>
                </a:solidFill>
                <a:latin typeface="Trebuchet MS" pitchFamily="34" charset="0"/>
              </a:rPr>
              <a:pPr eaLnBrk="1" hangingPunct="1"/>
              <a:t>6</a:t>
            </a:fld>
            <a:endParaRPr lang="de-DE" altLang="de-DE" dirty="0" smtClean="0">
              <a:solidFill>
                <a:srgbClr val="1B4A80"/>
              </a:solidFill>
              <a:latin typeface="Trebuchet MS" pitchFamily="34" charset="0"/>
            </a:endParaRPr>
          </a:p>
        </p:txBody>
      </p:sp>
      <p:sp>
        <p:nvSpPr>
          <p:cNvPr id="29" name="Fußzeilenplatzhalter 28"/>
          <p:cNvSpPr>
            <a:spLocks noGrp="1"/>
          </p:cNvSpPr>
          <p:nvPr>
            <p:ph type="ftr" sz="quarter" idx="12"/>
          </p:nvPr>
        </p:nvSpPr>
        <p:spPr>
          <a:xfrm>
            <a:off x="1642255" y="6377767"/>
            <a:ext cx="2807380" cy="215900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Bürgerinformation Königsfeld</a:t>
            </a:r>
            <a:endParaRPr lang="de-DE" dirty="0"/>
          </a:p>
        </p:txBody>
      </p:sp>
      <p:sp>
        <p:nvSpPr>
          <p:cNvPr id="5" name="Inhaltsplatzhalter 4"/>
          <p:cNvSpPr>
            <a:spLocks noGrp="1"/>
          </p:cNvSpPr>
          <p:nvPr>
            <p:ph idx="1"/>
          </p:nvPr>
        </p:nvSpPr>
        <p:spPr>
          <a:xfrm>
            <a:off x="960967" y="1755320"/>
            <a:ext cx="3102075" cy="1099328"/>
          </a:xfrm>
        </p:spPr>
        <p:txBody>
          <a:bodyPr/>
          <a:lstStyle/>
          <a:p>
            <a:pPr marL="0" indent="0">
              <a:buNone/>
            </a:pPr>
            <a:r>
              <a:rPr lang="de-DE" dirty="0" smtClean="0">
                <a:solidFill>
                  <a:srgbClr val="0070C0"/>
                </a:solidFill>
              </a:rPr>
              <a:t>6 Verkehrsbereiche für Regionalbusverkehre (relevant für Königsfeld</a:t>
            </a:r>
          </a:p>
          <a:p>
            <a:pPr marL="0" indent="0">
              <a:buNone/>
            </a:pPr>
            <a:r>
              <a:rPr lang="de-DE" dirty="0" smtClean="0">
                <a:solidFill>
                  <a:srgbClr val="0070C0"/>
                </a:solidFill>
              </a:rPr>
              <a:t>in Fettdruck)</a:t>
            </a:r>
            <a:endParaRPr lang="de-DE" dirty="0">
              <a:solidFill>
                <a:srgbClr val="0070C0"/>
              </a:solidFill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54385" y="2169319"/>
            <a:ext cx="3420152" cy="3767655"/>
          </a:xfrm>
          <a:prstGeom prst="rect">
            <a:avLst/>
          </a:prstGeom>
        </p:spPr>
      </p:pic>
      <p:sp>
        <p:nvSpPr>
          <p:cNvPr id="12" name="Inhaltsplatzhalter 4"/>
          <p:cNvSpPr txBox="1">
            <a:spLocks/>
          </p:cNvSpPr>
          <p:nvPr/>
        </p:nvSpPr>
        <p:spPr bwMode="auto">
          <a:xfrm>
            <a:off x="990600" y="3268647"/>
            <a:ext cx="3102075" cy="1099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Tahoma"/>
                <a:ea typeface="Geneva" pitchFamily="-105" charset="-128"/>
                <a:cs typeface="Geneva" pitchFamily="-105" charset="-128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 kern="120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b="1" dirty="0" smtClean="0">
                <a:solidFill>
                  <a:srgbClr val="0070C0"/>
                </a:solidFill>
              </a:rPr>
              <a:t>Nordwest</a:t>
            </a:r>
          </a:p>
          <a:p>
            <a:endParaRPr lang="de-DE" dirty="0" smtClean="0">
              <a:solidFill>
                <a:srgbClr val="0070C0"/>
              </a:solidFill>
            </a:endParaRPr>
          </a:p>
          <a:p>
            <a:endParaRPr lang="de-DE" dirty="0" smtClean="0">
              <a:solidFill>
                <a:srgbClr val="0070C0"/>
              </a:solidFill>
            </a:endParaRPr>
          </a:p>
          <a:p>
            <a:r>
              <a:rPr lang="de-DE" b="1" dirty="0" smtClean="0">
                <a:solidFill>
                  <a:srgbClr val="0070C0"/>
                </a:solidFill>
              </a:rPr>
              <a:t>Schwarzwald</a:t>
            </a:r>
          </a:p>
          <a:p>
            <a:endParaRPr lang="de-DE" dirty="0" smtClean="0">
              <a:solidFill>
                <a:srgbClr val="0070C0"/>
              </a:solidFill>
            </a:endParaRPr>
          </a:p>
          <a:p>
            <a:endParaRPr lang="de-DE" dirty="0" smtClean="0">
              <a:solidFill>
                <a:srgbClr val="0070C0"/>
              </a:solidFill>
            </a:endParaRPr>
          </a:p>
          <a:p>
            <a:r>
              <a:rPr lang="de-DE" dirty="0" smtClean="0">
                <a:solidFill>
                  <a:srgbClr val="0070C0"/>
                </a:solidFill>
              </a:rPr>
              <a:t>Mitte</a:t>
            </a:r>
            <a:endParaRPr lang="de-DE" dirty="0">
              <a:solidFill>
                <a:srgbClr val="0070C0"/>
              </a:solidFill>
            </a:endParaRPr>
          </a:p>
        </p:txBody>
      </p:sp>
      <p:sp>
        <p:nvSpPr>
          <p:cNvPr id="14" name="Inhaltsplatzhalter 4"/>
          <p:cNvSpPr txBox="1">
            <a:spLocks/>
          </p:cNvSpPr>
          <p:nvPr/>
        </p:nvSpPr>
        <p:spPr bwMode="auto">
          <a:xfrm>
            <a:off x="8763000" y="3268647"/>
            <a:ext cx="3102075" cy="10993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Tahoma"/>
                <a:ea typeface="Geneva" pitchFamily="-105" charset="-128"/>
                <a:cs typeface="Geneva" pitchFamily="-105" charset="-128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 kern="120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de-DE" b="1" dirty="0" smtClean="0">
                <a:solidFill>
                  <a:srgbClr val="0070C0"/>
                </a:solidFill>
              </a:rPr>
              <a:t>Nordöstliches Kreisgebiet</a:t>
            </a:r>
          </a:p>
          <a:p>
            <a:endParaRPr lang="de-DE" dirty="0" smtClean="0">
              <a:solidFill>
                <a:srgbClr val="0070C0"/>
              </a:solidFill>
            </a:endParaRPr>
          </a:p>
          <a:p>
            <a:r>
              <a:rPr lang="de-DE" dirty="0" err="1" smtClean="0">
                <a:solidFill>
                  <a:srgbClr val="0070C0"/>
                </a:solidFill>
              </a:rPr>
              <a:t>Ostbaar</a:t>
            </a:r>
            <a:endParaRPr lang="de-DE" dirty="0" smtClean="0">
              <a:solidFill>
                <a:srgbClr val="0070C0"/>
              </a:solidFill>
            </a:endParaRPr>
          </a:p>
          <a:p>
            <a:endParaRPr lang="de-DE" dirty="0" smtClean="0">
              <a:solidFill>
                <a:srgbClr val="0070C0"/>
              </a:solidFill>
            </a:endParaRPr>
          </a:p>
          <a:p>
            <a:endParaRPr lang="de-DE" dirty="0" smtClean="0">
              <a:solidFill>
                <a:srgbClr val="0070C0"/>
              </a:solidFill>
            </a:endParaRPr>
          </a:p>
          <a:p>
            <a:r>
              <a:rPr lang="de-DE" dirty="0" err="1" smtClean="0">
                <a:solidFill>
                  <a:srgbClr val="0070C0"/>
                </a:solidFill>
              </a:rPr>
              <a:t>Südbaar</a:t>
            </a:r>
            <a:endParaRPr lang="de-DE" dirty="0">
              <a:solidFill>
                <a:srgbClr val="0070C0"/>
              </a:solidFill>
            </a:endParaRPr>
          </a:p>
        </p:txBody>
      </p:sp>
      <p:sp>
        <p:nvSpPr>
          <p:cNvPr id="7" name="Pfeil nach rechts 6"/>
          <p:cNvSpPr/>
          <p:nvPr/>
        </p:nvSpPr>
        <p:spPr>
          <a:xfrm rot="-720000">
            <a:off x="2838267" y="2982772"/>
            <a:ext cx="2414156" cy="187819"/>
          </a:xfrm>
          <a:prstGeom prst="righ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900000">
            <a:off x="2980827" y="3760457"/>
            <a:ext cx="2293675" cy="608648"/>
          </a:xfrm>
          <a:prstGeom prst="rect">
            <a:avLst/>
          </a:prstGeom>
        </p:spPr>
      </p:pic>
      <p:pic>
        <p:nvPicPr>
          <p:cNvPr id="17" name="Grafik 1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-1320000">
            <a:off x="2012533" y="4401635"/>
            <a:ext cx="4316160" cy="572636"/>
          </a:xfrm>
          <a:prstGeom prst="rect">
            <a:avLst/>
          </a:prstGeom>
        </p:spPr>
      </p:pic>
      <p:sp>
        <p:nvSpPr>
          <p:cNvPr id="9" name="Pfeil nach links 8"/>
          <p:cNvSpPr/>
          <p:nvPr/>
        </p:nvSpPr>
        <p:spPr>
          <a:xfrm rot="1080000">
            <a:off x="6624103" y="3053309"/>
            <a:ext cx="2015566" cy="204268"/>
          </a:xfrm>
          <a:prstGeom prst="leftArrow">
            <a:avLst/>
          </a:prstGeom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/>
          </a:p>
        </p:txBody>
      </p:sp>
      <p:pic>
        <p:nvPicPr>
          <p:cNvPr id="10" name="Grafik 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-240000">
            <a:off x="7022158" y="3815934"/>
            <a:ext cx="1636558" cy="833997"/>
          </a:xfrm>
          <a:prstGeom prst="rect">
            <a:avLst/>
          </a:prstGeom>
        </p:spPr>
      </p:pic>
      <p:pic>
        <p:nvPicPr>
          <p:cNvPr id="20" name="Grafik 19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rot="21360000">
            <a:off x="6958253" y="4871792"/>
            <a:ext cx="1636558" cy="833997"/>
          </a:xfrm>
          <a:prstGeom prst="rect">
            <a:avLst/>
          </a:prstGeom>
        </p:spPr>
      </p:pic>
      <p:pic>
        <p:nvPicPr>
          <p:cNvPr id="15" name="Grafik 14"/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414644" y="4317622"/>
            <a:ext cx="376462" cy="298236"/>
          </a:xfrm>
          <a:prstGeom prst="rect">
            <a:avLst/>
          </a:prstGeom>
        </p:spPr>
      </p:pic>
      <p:pic>
        <p:nvPicPr>
          <p:cNvPr id="16" name="Grafik 15"/>
          <p:cNvPicPr>
            <a:picLocks noChangeAspect="1"/>
          </p:cNvPicPr>
          <p:nvPr/>
        </p:nvPicPr>
        <p:blipFill>
          <a:blip r:embed="rId6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125197" y="6107259"/>
            <a:ext cx="377985" cy="298730"/>
          </a:xfrm>
          <a:prstGeom prst="rect">
            <a:avLst/>
          </a:prstGeom>
        </p:spPr>
      </p:pic>
      <p:sp>
        <p:nvSpPr>
          <p:cNvPr id="24" name="Inhaltsplatzhalter 4"/>
          <p:cNvSpPr txBox="1">
            <a:spLocks/>
          </p:cNvSpPr>
          <p:nvPr/>
        </p:nvSpPr>
        <p:spPr bwMode="auto">
          <a:xfrm>
            <a:off x="5610047" y="6089299"/>
            <a:ext cx="4733245" cy="3388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marL="342900" indent="-3429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Tahoma"/>
                <a:ea typeface="Geneva" pitchFamily="-105" charset="-128"/>
                <a:cs typeface="Geneva" pitchFamily="-105" charset="-128"/>
              </a:defRPr>
            </a:lvl1pPr>
            <a:lvl2pPr marL="742950" indent="-28575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800" kern="120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2pPr>
            <a:lvl3pPr marL="11430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Courier New" pitchFamily="49" charset="0"/>
              <a:buChar char="o"/>
              <a:defRPr sz="1600" kern="120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3pPr>
            <a:lvl4pPr marL="16002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–"/>
              <a:defRPr sz="1400" kern="120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4pPr>
            <a:lvl5pPr marL="2057400" indent="-228600" algn="l" defTabSz="457200" rtl="0" eaLnBrk="1" fontAlgn="base" hangingPunct="1">
              <a:spcBef>
                <a:spcPct val="20000"/>
              </a:spcBef>
              <a:spcAft>
                <a:spcPct val="0"/>
              </a:spcAft>
              <a:buFont typeface="Arial" charset="0"/>
              <a:buChar char="»"/>
              <a:defRPr sz="1200" kern="1200">
                <a:solidFill>
                  <a:schemeClr val="tx1"/>
                </a:solidFill>
                <a:latin typeface="Tahoma" pitchFamily="34" charset="0"/>
                <a:ea typeface="Tahoma" pitchFamily="34" charset="0"/>
                <a:cs typeface="Tahoma" pitchFamily="34" charset="0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de-DE" dirty="0" smtClean="0">
                <a:solidFill>
                  <a:schemeClr val="accent1"/>
                </a:solidFill>
              </a:rPr>
              <a:t>2 Stadtverkehre in DS und VS</a:t>
            </a:r>
            <a:endParaRPr lang="de-DE" dirty="0">
              <a:solidFill>
                <a:schemeClr val="accent1"/>
              </a:solidFill>
            </a:endParaRPr>
          </a:p>
        </p:txBody>
      </p:sp>
      <p:pic>
        <p:nvPicPr>
          <p:cNvPr id="21" name="Grafik 20"/>
          <p:cNvPicPr>
            <a:picLocks noChangeAspect="1"/>
          </p:cNvPicPr>
          <p:nvPr/>
        </p:nvPicPr>
        <p:blipFill>
          <a:blip r:embed="rId5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6209532" y="3424603"/>
            <a:ext cx="502994" cy="2982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5724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1"/>
          <p:cNvSpPr>
            <a:spLocks noGrp="1"/>
          </p:cNvSpPr>
          <p:nvPr>
            <p:ph type="title"/>
          </p:nvPr>
        </p:nvSpPr>
        <p:spPr>
          <a:xfrm>
            <a:off x="1080299" y="964496"/>
            <a:ext cx="9118600" cy="881062"/>
          </a:xfrm>
        </p:spPr>
        <p:txBody>
          <a:bodyPr/>
          <a:lstStyle/>
          <a:p>
            <a:r>
              <a:rPr lang="de-DE" altLang="de-DE" dirty="0" smtClean="0">
                <a:latin typeface="Tahoma" pitchFamily="34" charset="0"/>
              </a:rPr>
              <a:t>Umsetzung im Landkreis</a:t>
            </a:r>
          </a:p>
        </p:txBody>
      </p:sp>
      <p:sp>
        <p:nvSpPr>
          <p:cNvPr id="3075" name="Inhaltsplatzhalter 2"/>
          <p:cNvSpPr>
            <a:spLocks noGrp="1"/>
          </p:cNvSpPr>
          <p:nvPr>
            <p:ph idx="1"/>
          </p:nvPr>
        </p:nvSpPr>
        <p:spPr>
          <a:xfrm>
            <a:off x="698862" y="2078775"/>
            <a:ext cx="7501545" cy="1249040"/>
          </a:xfrm>
        </p:spPr>
        <p:txBody>
          <a:bodyPr/>
          <a:lstStyle/>
          <a:p>
            <a:pPr marL="361950" indent="0">
              <a:buNone/>
            </a:pPr>
            <a:r>
              <a:rPr lang="de-DE" alt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  <a:t>Linienbusse</a:t>
            </a:r>
          </a:p>
          <a:p>
            <a:pPr marL="704850">
              <a:buFont typeface="Symbol" panose="05050102010706020507" pitchFamily="18" charset="2"/>
              <a:buChar char="-"/>
            </a:pPr>
            <a:r>
              <a:rPr lang="de-DE" altLang="de-DE" dirty="0">
                <a:solidFill>
                  <a:schemeClr val="tx2"/>
                </a:solidFill>
                <a:sym typeface="Wingdings" panose="05000000000000000000" pitchFamily="2" charset="2"/>
              </a:rPr>
              <a:t>g</a:t>
            </a:r>
            <a:r>
              <a:rPr lang="de-DE" alt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  <a:t>rundsätzlich Niederflurfahrzeuge, mindestens zwischen </a:t>
            </a:r>
            <a:r>
              <a:rPr lang="de-DE" altLang="de-DE" dirty="0">
                <a:solidFill>
                  <a:schemeClr val="tx2"/>
                </a:solidFill>
                <a:sym typeface="Wingdings" panose="05000000000000000000" pitchFamily="2" charset="2"/>
              </a:rPr>
              <a:t>den Einstiegen in </a:t>
            </a:r>
            <a:r>
              <a:rPr lang="de-DE" alt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  <a:t>Niederflurbauweise,</a:t>
            </a:r>
          </a:p>
          <a:p>
            <a:pPr marL="704850">
              <a:buFont typeface="Symbol" panose="05050102010706020507" pitchFamily="18" charset="2"/>
              <a:buChar char="-"/>
            </a:pPr>
            <a:r>
              <a:rPr lang="de-DE" alt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  <a:t>verfügen </a:t>
            </a:r>
            <a:r>
              <a:rPr lang="de-DE" altLang="de-DE" dirty="0">
                <a:solidFill>
                  <a:schemeClr val="tx2"/>
                </a:solidFill>
                <a:sym typeface="Wingdings" panose="05000000000000000000" pitchFamily="2" charset="2"/>
              </a:rPr>
              <a:t>über </a:t>
            </a:r>
            <a:r>
              <a:rPr lang="de-DE" alt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  <a:t>Absenk-Einrichtung und</a:t>
            </a:r>
          </a:p>
          <a:p>
            <a:pPr marL="704850">
              <a:buFont typeface="Symbol" panose="05050102010706020507" pitchFamily="18" charset="2"/>
              <a:buChar char="-"/>
            </a:pPr>
            <a:r>
              <a:rPr lang="de-DE" alt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  <a:t>über Mehrzweckfläche für mindestens einen </a:t>
            </a:r>
            <a:r>
              <a:rPr lang="de-DE" altLang="de-DE" dirty="0">
                <a:solidFill>
                  <a:schemeClr val="tx2"/>
                </a:solidFill>
                <a:sym typeface="Wingdings" panose="05000000000000000000" pitchFamily="2" charset="2"/>
              </a:rPr>
              <a:t>Rollstuhl und </a:t>
            </a:r>
            <a:r>
              <a:rPr lang="de-DE" alt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  <a:t>einen Kinderwagen </a:t>
            </a:r>
            <a:r>
              <a:rPr lang="de-DE" altLang="de-DE" dirty="0">
                <a:solidFill>
                  <a:schemeClr val="tx2"/>
                </a:solidFill>
                <a:sym typeface="Wingdings" panose="05000000000000000000" pitchFamily="2" charset="2"/>
              </a:rPr>
              <a:t>bzw. alternativ zwei </a:t>
            </a:r>
            <a:r>
              <a:rPr lang="de-DE" alt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  <a:t>Fahrräder. </a:t>
            </a:r>
          </a:p>
          <a:p>
            <a:pPr marL="704850">
              <a:buFont typeface="Symbol" panose="05050102010706020507" pitchFamily="18" charset="2"/>
              <a:buChar char="-"/>
            </a:pPr>
            <a:r>
              <a:rPr lang="de-DE" alt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  <a:t>Auch </a:t>
            </a:r>
            <a:r>
              <a:rPr lang="de-DE" altLang="de-DE" dirty="0">
                <a:solidFill>
                  <a:schemeClr val="tx2"/>
                </a:solidFill>
                <a:sym typeface="Wingdings" panose="05000000000000000000" pitchFamily="2" charset="2"/>
              </a:rPr>
              <a:t>für Fahrgäste mit </a:t>
            </a:r>
            <a:r>
              <a:rPr lang="de-DE" alt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  <a:t>Rollatoren sollen </a:t>
            </a:r>
            <a:r>
              <a:rPr lang="de-DE" altLang="de-DE" dirty="0">
                <a:solidFill>
                  <a:schemeClr val="tx2"/>
                </a:solidFill>
                <a:sym typeface="Wingdings" panose="05000000000000000000" pitchFamily="2" charset="2"/>
              </a:rPr>
              <a:t>geeignete Plätze ausgewiesen </a:t>
            </a:r>
            <a:r>
              <a:rPr lang="de-DE" alt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  <a:t>sein.</a:t>
            </a:r>
          </a:p>
          <a:p>
            <a:pPr marL="704850">
              <a:buFont typeface="Symbol" panose="05050102010706020507" pitchFamily="18" charset="2"/>
              <a:buChar char="-"/>
            </a:pPr>
            <a:r>
              <a:rPr lang="de-DE" altLang="de-DE" dirty="0">
                <a:solidFill>
                  <a:schemeClr val="tx2"/>
                </a:solidFill>
                <a:sym typeface="Wingdings" panose="05000000000000000000" pitchFamily="2" charset="2"/>
              </a:rPr>
              <a:t>Die Fahrzeuge verfügen außen über </a:t>
            </a:r>
            <a:r>
              <a:rPr lang="de-DE" alt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  <a:t>Zielschildanlagen. Innen werden Haltestellen mit Monitoren angezeigt und akustisch angesagt. </a:t>
            </a:r>
          </a:p>
          <a:p>
            <a:pPr marL="704850">
              <a:buFont typeface="Wingdings" panose="05000000000000000000" pitchFamily="2" charset="2"/>
              <a:buChar char="§"/>
            </a:pPr>
            <a:endParaRPr lang="de-DE" altLang="de-DE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marL="704850">
              <a:buFont typeface="Wingdings" panose="05000000000000000000" pitchFamily="2" charset="2"/>
              <a:buChar char="§"/>
            </a:pPr>
            <a:endParaRPr lang="de-DE" altLang="de-DE" dirty="0" smtClean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marL="704850">
              <a:buFont typeface="Wingdings" panose="05000000000000000000" pitchFamily="2" charset="2"/>
              <a:buChar char="§"/>
            </a:pPr>
            <a:endParaRPr lang="de-DE" altLang="de-DE" dirty="0" smtClean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marL="361950" indent="0">
              <a:buNone/>
            </a:pPr>
            <a:endParaRPr lang="de-DE" altLang="de-DE" dirty="0" smtClean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marL="361950" indent="0">
              <a:buNone/>
            </a:pPr>
            <a:endParaRPr lang="de-DE" altLang="de-DE" dirty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marL="361950" indent="0">
              <a:buNone/>
            </a:pPr>
            <a:endParaRPr lang="de-DE" altLang="de-DE" dirty="0">
              <a:solidFill>
                <a:schemeClr val="tx2"/>
              </a:solidFill>
              <a:sym typeface="Wingdings" panose="05000000000000000000" pitchFamily="2" charset="2"/>
            </a:endParaRPr>
          </a:p>
        </p:txBody>
      </p:sp>
      <p:sp>
        <p:nvSpPr>
          <p:cNvPr id="3076" name="Datumsplatzhalter 27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9pPr>
          </a:lstStyle>
          <a:p>
            <a:pPr eaLnBrk="1" hangingPunct="1"/>
            <a:r>
              <a:rPr lang="de-DE" altLang="de-DE" dirty="0" smtClean="0">
                <a:solidFill>
                  <a:srgbClr val="1B4A80"/>
                </a:solidFill>
                <a:latin typeface="Trebuchet MS" pitchFamily="34" charset="0"/>
              </a:rPr>
              <a:t>04.02.2025</a:t>
            </a:r>
            <a:endParaRPr lang="de-DE" altLang="de-DE" dirty="0">
              <a:solidFill>
                <a:srgbClr val="1B4A80"/>
              </a:solidFill>
              <a:latin typeface="Trebuchet MS" pitchFamily="34" charset="0"/>
            </a:endParaRPr>
          </a:p>
        </p:txBody>
      </p:sp>
      <p:sp>
        <p:nvSpPr>
          <p:cNvPr id="3077" name="Foliennummernplatzhalter 29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9pPr>
          </a:lstStyle>
          <a:p>
            <a:pPr eaLnBrk="1" hangingPunct="1"/>
            <a:fld id="{E7CC8D1D-68A2-4E77-8D5A-35AD67A8A886}" type="slidenum">
              <a:rPr lang="de-DE" altLang="de-DE" smtClean="0">
                <a:solidFill>
                  <a:srgbClr val="1B4A80"/>
                </a:solidFill>
                <a:latin typeface="Trebuchet MS" pitchFamily="34" charset="0"/>
              </a:rPr>
              <a:pPr eaLnBrk="1" hangingPunct="1"/>
              <a:t>7</a:t>
            </a:fld>
            <a:endParaRPr lang="de-DE" altLang="de-DE" dirty="0" smtClean="0">
              <a:solidFill>
                <a:srgbClr val="1B4A80"/>
              </a:solidFill>
              <a:latin typeface="Trebuchet MS" pitchFamily="34" charset="0"/>
            </a:endParaRPr>
          </a:p>
        </p:txBody>
      </p:sp>
      <p:sp>
        <p:nvSpPr>
          <p:cNvPr id="29" name="Fußzeilenplatzhalter 28"/>
          <p:cNvSpPr>
            <a:spLocks noGrp="1"/>
          </p:cNvSpPr>
          <p:nvPr>
            <p:ph type="ftr" sz="quarter" idx="12"/>
          </p:nvPr>
        </p:nvSpPr>
        <p:spPr>
          <a:xfrm>
            <a:off x="1642255" y="6377767"/>
            <a:ext cx="2807380" cy="215900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Bürgerinformation Königsfeld</a:t>
            </a:r>
            <a:endParaRPr lang="de-DE" dirty="0"/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2511" y="3109024"/>
            <a:ext cx="3315687" cy="24661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38447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altLang="de-DE" dirty="0" smtClean="0">
                <a:latin typeface="Tahoma" pitchFamily="34" charset="0"/>
              </a:rPr>
              <a:t>Umsetzung in Königsfeld</a:t>
            </a:r>
          </a:p>
        </p:txBody>
      </p:sp>
      <p:sp>
        <p:nvSpPr>
          <p:cNvPr id="3075" name="Inhaltsplatzhalter 2"/>
          <p:cNvSpPr>
            <a:spLocks noGrp="1"/>
          </p:cNvSpPr>
          <p:nvPr>
            <p:ph idx="1"/>
          </p:nvPr>
        </p:nvSpPr>
        <p:spPr>
          <a:xfrm>
            <a:off x="621102" y="2200406"/>
            <a:ext cx="7996687" cy="1380244"/>
          </a:xfrm>
        </p:spPr>
        <p:txBody>
          <a:bodyPr/>
          <a:lstStyle/>
          <a:p>
            <a:pPr marL="361950" indent="0">
              <a:buNone/>
            </a:pPr>
            <a:r>
              <a:rPr lang="de-DE" alt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  <a:t>Die aufgeführten Ziele und Rahmenvorgaben des Nahverkehrsplans 2017 wurden in Königsfeld umgesetzt. </a:t>
            </a:r>
          </a:p>
          <a:p>
            <a:pPr marL="361950" indent="0">
              <a:buNone/>
            </a:pPr>
            <a:endParaRPr lang="de-DE" altLang="de-DE" dirty="0" smtClean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marL="704850">
              <a:buFont typeface="Symbol" panose="05050102010706020507" pitchFamily="18" charset="2"/>
              <a:buChar char="-"/>
            </a:pPr>
            <a:r>
              <a:rPr lang="de-DE" alt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  <a:t>Die Verkehrsleistungen für Königsfeld wurden in den Jahren 2021 und 2022 an Verkehrsunternehmer aus dem Ort und der Region sowie einem Tochterunternehmen der Deutschen Bahn für die Dauer von 8 Jahren vergeben.</a:t>
            </a:r>
          </a:p>
          <a:p>
            <a:pPr marL="361950" indent="0">
              <a:buNone/>
            </a:pPr>
            <a:r>
              <a:rPr lang="de-DE" alt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  <a:t> </a:t>
            </a:r>
          </a:p>
          <a:p>
            <a:pPr marL="704850">
              <a:buFont typeface="Symbol" panose="05050102010706020507" pitchFamily="18" charset="2"/>
              <a:buChar char="-"/>
            </a:pPr>
            <a:r>
              <a:rPr lang="de-DE" alt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  <a:t>Sie </a:t>
            </a:r>
            <a:r>
              <a:rPr lang="de-DE" altLang="de-DE" dirty="0">
                <a:solidFill>
                  <a:schemeClr val="tx2"/>
                </a:solidFill>
                <a:sym typeface="Wingdings" panose="05000000000000000000" pitchFamily="2" charset="2"/>
              </a:rPr>
              <a:t>bringen die Verkehrsleistungen täglich auf die Straße </a:t>
            </a:r>
            <a:r>
              <a:rPr lang="de-DE" alt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  <a:t>und </a:t>
            </a:r>
            <a:r>
              <a:rPr lang="de-DE" altLang="de-DE" dirty="0">
                <a:solidFill>
                  <a:schemeClr val="tx2"/>
                </a:solidFill>
                <a:sym typeface="Wingdings" panose="05000000000000000000" pitchFamily="2" charset="2"/>
              </a:rPr>
              <a:t>sorgen für einen guten ÖPNV. </a:t>
            </a:r>
            <a:endParaRPr lang="de-DE" altLang="de-DE" dirty="0" smtClean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marL="704850">
              <a:buFont typeface="Wingdings" panose="05000000000000000000" pitchFamily="2" charset="2"/>
              <a:buChar char="§"/>
            </a:pPr>
            <a:endParaRPr lang="de-DE" altLang="de-DE" dirty="0" smtClean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marL="704850">
              <a:buFont typeface="Wingdings" panose="05000000000000000000" pitchFamily="2" charset="2"/>
              <a:buChar char="§"/>
            </a:pPr>
            <a:endParaRPr lang="de-DE" altLang="de-DE" dirty="0" smtClean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marL="704850">
              <a:buFont typeface="Wingdings" panose="05000000000000000000" pitchFamily="2" charset="2"/>
              <a:buChar char="§"/>
            </a:pPr>
            <a:endParaRPr lang="de-DE" altLang="de-DE" dirty="0" smtClean="0">
              <a:solidFill>
                <a:schemeClr val="tx2"/>
              </a:solidFill>
              <a:sym typeface="Wingdings" panose="05000000000000000000" pitchFamily="2" charset="2"/>
            </a:endParaRPr>
          </a:p>
          <a:p>
            <a:pPr marL="704850">
              <a:buFontTx/>
              <a:buChar char="-"/>
            </a:pPr>
            <a:endParaRPr lang="de-DE" altLang="de-DE" dirty="0">
              <a:solidFill>
                <a:schemeClr val="tx2"/>
              </a:solidFill>
              <a:sym typeface="Wingdings" panose="05000000000000000000" pitchFamily="2" charset="2"/>
            </a:endParaRPr>
          </a:p>
        </p:txBody>
      </p:sp>
      <p:sp>
        <p:nvSpPr>
          <p:cNvPr id="3076" name="Datumsplatzhalter 27"/>
          <p:cNvSpPr>
            <a:spLocks noGrp="1"/>
          </p:cNvSpPr>
          <p:nvPr>
            <p:ph type="dt" sz="quarter" idx="10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9pPr>
          </a:lstStyle>
          <a:p>
            <a:pPr eaLnBrk="1" hangingPunct="1"/>
            <a:r>
              <a:rPr lang="de-DE" altLang="de-DE" dirty="0" smtClean="0">
                <a:solidFill>
                  <a:srgbClr val="1B4A80"/>
                </a:solidFill>
                <a:latin typeface="Trebuchet MS" pitchFamily="34" charset="0"/>
              </a:rPr>
              <a:t>04.02.2025</a:t>
            </a:r>
            <a:endParaRPr lang="de-DE" altLang="de-DE" dirty="0">
              <a:solidFill>
                <a:srgbClr val="1B4A80"/>
              </a:solidFill>
              <a:latin typeface="Trebuchet MS" pitchFamily="34" charset="0"/>
            </a:endParaRPr>
          </a:p>
        </p:txBody>
      </p:sp>
      <p:sp>
        <p:nvSpPr>
          <p:cNvPr id="3077" name="Foliennummernplatzhalter 29"/>
          <p:cNvSpPr>
            <a:spLocks noGrp="1"/>
          </p:cNvSpPr>
          <p:nvPr>
            <p:ph type="sldNum" sz="quarter" idx="1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5pPr>
            <a:lvl6pPr marL="25146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6pPr>
            <a:lvl7pPr marL="29718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7pPr>
            <a:lvl8pPr marL="34290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8pPr>
            <a:lvl9pPr marL="3886200" indent="-228600" defTabSz="4572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charset="0"/>
                <a:ea typeface="Geneva" pitchFamily="-105" charset="-128"/>
              </a:defRPr>
            </a:lvl9pPr>
          </a:lstStyle>
          <a:p>
            <a:pPr eaLnBrk="1" hangingPunct="1"/>
            <a:fld id="{E7CC8D1D-68A2-4E77-8D5A-35AD67A8A886}" type="slidenum">
              <a:rPr lang="de-DE" altLang="de-DE" smtClean="0">
                <a:solidFill>
                  <a:srgbClr val="1B4A80"/>
                </a:solidFill>
                <a:latin typeface="Trebuchet MS" pitchFamily="34" charset="0"/>
              </a:rPr>
              <a:pPr eaLnBrk="1" hangingPunct="1"/>
              <a:t>8</a:t>
            </a:fld>
            <a:endParaRPr lang="de-DE" altLang="de-DE" dirty="0" smtClean="0">
              <a:solidFill>
                <a:srgbClr val="1B4A80"/>
              </a:solidFill>
              <a:latin typeface="Trebuchet MS" pitchFamily="34" charset="0"/>
            </a:endParaRPr>
          </a:p>
        </p:txBody>
      </p:sp>
      <p:sp>
        <p:nvSpPr>
          <p:cNvPr id="29" name="Fußzeilenplatzhalter 28"/>
          <p:cNvSpPr>
            <a:spLocks noGrp="1"/>
          </p:cNvSpPr>
          <p:nvPr>
            <p:ph type="ftr" sz="quarter" idx="12"/>
          </p:nvPr>
        </p:nvSpPr>
        <p:spPr>
          <a:xfrm>
            <a:off x="1642255" y="6377767"/>
            <a:ext cx="2807380" cy="215900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Bürgerinformation Königsfeld</a:t>
            </a:r>
            <a:endParaRPr lang="de-DE" dirty="0"/>
          </a:p>
        </p:txBody>
      </p:sp>
      <p:pic>
        <p:nvPicPr>
          <p:cNvPr id="3" name="Grafik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40776" y="2857607"/>
            <a:ext cx="1251528" cy="1379526"/>
          </a:xfrm>
          <a:prstGeom prst="rect">
            <a:avLst/>
          </a:prstGeom>
        </p:spPr>
      </p:pic>
      <p:pic>
        <p:nvPicPr>
          <p:cNvPr id="4" name="Grafik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40776" y="4300025"/>
            <a:ext cx="1249788" cy="13839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2877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004415" y="1230390"/>
            <a:ext cx="9118600" cy="881062"/>
          </a:xfrm>
        </p:spPr>
        <p:txBody>
          <a:bodyPr/>
          <a:lstStyle/>
          <a:p>
            <a:r>
              <a:rPr lang="de-DE" dirty="0" smtClean="0"/>
              <a:t>Umsetzung in Königsfeld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2A1BC23-58FA-4178-ADE3-5C225B5621C1}" type="slidenum">
              <a:rPr lang="de-DE" smtClean="0"/>
              <a:pPr>
                <a:defRPr/>
              </a:pPr>
              <a:t>9</a:t>
            </a:fld>
            <a:endParaRPr lang="de-DE"/>
          </a:p>
        </p:txBody>
      </p:sp>
      <p:sp>
        <p:nvSpPr>
          <p:cNvPr id="8" name="Inhaltsplatzhalter 7"/>
          <p:cNvSpPr>
            <a:spLocks noGrp="1"/>
          </p:cNvSpPr>
          <p:nvPr>
            <p:ph sz="half" idx="1"/>
          </p:nvPr>
        </p:nvSpPr>
        <p:spPr>
          <a:xfrm>
            <a:off x="960965" y="2505205"/>
            <a:ext cx="9205500" cy="3620958"/>
          </a:xfrm>
        </p:spPr>
        <p:txBody>
          <a:bodyPr/>
          <a:lstStyle/>
          <a:p>
            <a:r>
              <a:rPr lang="de-DE" dirty="0" smtClean="0">
                <a:solidFill>
                  <a:schemeClr val="tx2"/>
                </a:solidFill>
              </a:rPr>
              <a:t>Welche Linien gibt es?</a:t>
            </a:r>
          </a:p>
          <a:p>
            <a:r>
              <a:rPr lang="de-DE" dirty="0" smtClean="0">
                <a:solidFill>
                  <a:schemeClr val="tx2"/>
                </a:solidFill>
              </a:rPr>
              <a:t>Wie finde ich meine Verbindung?</a:t>
            </a:r>
          </a:p>
          <a:p>
            <a:r>
              <a:rPr lang="de-DE" dirty="0">
                <a:solidFill>
                  <a:schemeClr val="tx2"/>
                </a:solidFill>
              </a:rPr>
              <a:t>Wie funktionieren </a:t>
            </a:r>
            <a:r>
              <a:rPr lang="de-DE" dirty="0" err="1">
                <a:solidFill>
                  <a:schemeClr val="tx2"/>
                </a:solidFill>
              </a:rPr>
              <a:t>Rufbusse</a:t>
            </a:r>
            <a:r>
              <a:rPr lang="de-DE" dirty="0">
                <a:solidFill>
                  <a:schemeClr val="tx2"/>
                </a:solidFill>
              </a:rPr>
              <a:t>? </a:t>
            </a:r>
          </a:p>
          <a:p>
            <a:r>
              <a:rPr lang="de-DE" dirty="0" smtClean="0">
                <a:solidFill>
                  <a:schemeClr val="tx2"/>
                </a:solidFill>
              </a:rPr>
              <a:t>Wo finde ich aktuelle Infos zu</a:t>
            </a:r>
          </a:p>
          <a:p>
            <a:pPr marL="0" indent="0">
              <a:buNone/>
            </a:pPr>
            <a:r>
              <a:rPr lang="de-DE" dirty="0">
                <a:solidFill>
                  <a:schemeClr val="tx2"/>
                </a:solidFill>
              </a:rPr>
              <a:t>	</a:t>
            </a:r>
            <a:r>
              <a:rPr lang="de-DE" dirty="0" smtClean="0">
                <a:solidFill>
                  <a:schemeClr val="tx2"/>
                </a:solidFill>
              </a:rPr>
              <a:t>- Fahrplanänderungen </a:t>
            </a:r>
            <a:endParaRPr lang="de-DE" dirty="0">
              <a:solidFill>
                <a:schemeClr val="tx2"/>
              </a:solidFill>
            </a:endParaRPr>
          </a:p>
          <a:p>
            <a:pPr marL="0" indent="0">
              <a:buNone/>
            </a:pPr>
            <a:r>
              <a:rPr lang="de-DE" dirty="0">
                <a:solidFill>
                  <a:schemeClr val="tx2"/>
                </a:solidFill>
              </a:rPr>
              <a:t>	- Sperrungen </a:t>
            </a:r>
          </a:p>
          <a:p>
            <a:pPr marL="0" indent="0">
              <a:buNone/>
            </a:pPr>
            <a:r>
              <a:rPr lang="de-DE" dirty="0">
                <a:solidFill>
                  <a:schemeClr val="tx2"/>
                </a:solidFill>
              </a:rPr>
              <a:t>	- </a:t>
            </a:r>
            <a:r>
              <a:rPr lang="de-DE" dirty="0" smtClean="0">
                <a:solidFill>
                  <a:schemeClr val="tx2"/>
                </a:solidFill>
              </a:rPr>
              <a:t>Umleitungen</a:t>
            </a:r>
            <a:endParaRPr lang="de-DE" dirty="0">
              <a:solidFill>
                <a:schemeClr val="tx2"/>
              </a:solidFill>
            </a:endParaRPr>
          </a:p>
        </p:txBody>
      </p:sp>
      <p:pic>
        <p:nvPicPr>
          <p:cNvPr id="5" name="Grafik 4" descr="Bildschirmausschnitt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1605" y="2210801"/>
            <a:ext cx="5484241" cy="43138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24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73285" y="977226"/>
            <a:ext cx="9118600" cy="881062"/>
          </a:xfrm>
        </p:spPr>
        <p:txBody>
          <a:bodyPr/>
          <a:lstStyle/>
          <a:p>
            <a:r>
              <a:rPr lang="de-DE" dirty="0" smtClean="0"/>
              <a:t>Linie 660: Villingen – Mönchweiler – Königsfeld – Peterzell – St. Georgen</a:t>
            </a:r>
            <a:endParaRPr lang="de-DE" dirty="0"/>
          </a:p>
        </p:txBody>
      </p:sp>
      <p:pic>
        <p:nvPicPr>
          <p:cNvPr id="8" name="Inhaltsplatzhalter 7" descr="Bildschirmausschnitt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319724" y="1989138"/>
            <a:ext cx="7316090" cy="4598986"/>
          </a:xfrm>
        </p:spPr>
      </p:pic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2A1BC23-58FA-4178-ADE3-5C225B5621C1}" type="slidenum">
              <a:rPr lang="de-DE" smtClean="0"/>
              <a:pPr>
                <a:defRPr/>
              </a:pPr>
              <a:t>10</a:t>
            </a:fld>
            <a:endParaRPr lang="de-DE"/>
          </a:p>
        </p:txBody>
      </p:sp>
      <p:sp>
        <p:nvSpPr>
          <p:cNvPr id="9" name="Inhaltsplatzhalter 7"/>
          <p:cNvSpPr>
            <a:spLocks noGrp="1"/>
          </p:cNvSpPr>
          <p:nvPr>
            <p:ph sz="half" idx="1"/>
          </p:nvPr>
        </p:nvSpPr>
        <p:spPr>
          <a:xfrm>
            <a:off x="7335555" y="2678328"/>
            <a:ext cx="4660591" cy="3125572"/>
          </a:xfrm>
          <a:solidFill>
            <a:schemeClr val="bg2">
              <a:lumMod val="20000"/>
              <a:lumOff val="80000"/>
            </a:schemeClr>
          </a:solidFill>
        </p:spPr>
        <p:txBody>
          <a:bodyPr/>
          <a:lstStyle/>
          <a:p>
            <a:r>
              <a:rPr lang="de-DE" dirty="0"/>
              <a:t>Abfahrt in Königsfeld Busbahnhof:</a:t>
            </a:r>
          </a:p>
          <a:p>
            <a:pPr lvl="1"/>
            <a:r>
              <a:rPr lang="de-DE" dirty="0"/>
              <a:t>Nach St. Georgen: </a:t>
            </a:r>
            <a:r>
              <a:rPr lang="de-DE" dirty="0" smtClean="0"/>
              <a:t>Minute </a:t>
            </a:r>
            <a:r>
              <a:rPr lang="de-DE" dirty="0"/>
              <a:t>32</a:t>
            </a:r>
          </a:p>
          <a:p>
            <a:pPr lvl="1"/>
            <a:r>
              <a:rPr lang="de-DE" dirty="0"/>
              <a:t>Nach Villingen: </a:t>
            </a:r>
            <a:r>
              <a:rPr lang="de-DE" dirty="0" smtClean="0"/>
              <a:t>Minute </a:t>
            </a:r>
            <a:r>
              <a:rPr lang="de-DE" dirty="0"/>
              <a:t>26</a:t>
            </a:r>
          </a:p>
          <a:p>
            <a:pPr marL="457200" lvl="1" indent="0">
              <a:buNone/>
            </a:pPr>
            <a:r>
              <a:rPr lang="de-DE" dirty="0"/>
              <a:t>= „Halbstunden-Knoten“</a:t>
            </a:r>
          </a:p>
          <a:p>
            <a:r>
              <a:rPr lang="de-DE" dirty="0" smtClean="0"/>
              <a:t>Ideale Zuganschlüsse in St. Georgen nach Karlsruhe und Konstanz</a:t>
            </a:r>
          </a:p>
          <a:p>
            <a:r>
              <a:rPr lang="de-DE" dirty="0" smtClean="0"/>
              <a:t>Zusätzlich Schnellbusse Königsfeld – Villingen + Schul-Verstärker-Fahrten</a:t>
            </a:r>
          </a:p>
          <a:p>
            <a:pPr lvl="1">
              <a:buFont typeface="Arial" panose="020B0604020202020204" pitchFamily="34" charset="0"/>
              <a:buChar char="•"/>
            </a:pP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4424083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73285" y="599965"/>
            <a:ext cx="9118600" cy="881062"/>
          </a:xfrm>
        </p:spPr>
        <p:txBody>
          <a:bodyPr/>
          <a:lstStyle/>
          <a:p>
            <a:r>
              <a:rPr lang="de-DE" dirty="0" smtClean="0"/>
              <a:t>Linie 760: Königsfeld – Erdmannsweiler – Neuhausen – Obereschach – Kappel – Weilersbach – Klinikum – Schwenningen 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2A1BC23-58FA-4178-ADE3-5C225B5621C1}" type="slidenum">
              <a:rPr lang="de-DE" smtClean="0"/>
              <a:pPr>
                <a:defRPr/>
              </a:pPr>
              <a:t>11</a:t>
            </a:fld>
            <a:endParaRPr lang="de-DE"/>
          </a:p>
        </p:txBody>
      </p:sp>
      <p:pic>
        <p:nvPicPr>
          <p:cNvPr id="3" name="Grafik 2" descr="Bildschirmausschnitt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989138"/>
            <a:ext cx="9991885" cy="4665586"/>
          </a:xfrm>
          <a:prstGeom prst="rect">
            <a:avLst/>
          </a:prstGeom>
        </p:spPr>
      </p:pic>
      <p:sp>
        <p:nvSpPr>
          <p:cNvPr id="9" name="Inhaltsplatzhalter 7"/>
          <p:cNvSpPr>
            <a:spLocks noGrp="1"/>
          </p:cNvSpPr>
          <p:nvPr>
            <p:ph sz="half" idx="1"/>
          </p:nvPr>
        </p:nvSpPr>
        <p:spPr>
          <a:xfrm>
            <a:off x="8559800" y="2190172"/>
            <a:ext cx="3632200" cy="2369128"/>
          </a:xfrm>
          <a:solidFill>
            <a:schemeClr val="bg2">
              <a:lumMod val="20000"/>
              <a:lumOff val="80000"/>
            </a:schemeClr>
          </a:solidFill>
        </p:spPr>
        <p:txBody>
          <a:bodyPr/>
          <a:lstStyle/>
          <a:p>
            <a:r>
              <a:rPr lang="de-DE" dirty="0"/>
              <a:t>Direktverbindung zum Schwarzwald-Baar-Klinikum</a:t>
            </a:r>
          </a:p>
          <a:p>
            <a:r>
              <a:rPr lang="de-DE" dirty="0" smtClean="0"/>
              <a:t>Königsfeld Busbahnhof</a:t>
            </a:r>
            <a:endParaRPr lang="de-DE" dirty="0"/>
          </a:p>
          <a:p>
            <a:pPr marL="457200" lvl="1" indent="0">
              <a:buNone/>
            </a:pPr>
            <a:r>
              <a:rPr lang="de-DE" dirty="0" smtClean="0"/>
              <a:t>Abfahrt: Minute 37</a:t>
            </a:r>
          </a:p>
          <a:p>
            <a:pPr marL="457200" lvl="1" indent="0">
              <a:buNone/>
            </a:pPr>
            <a:r>
              <a:rPr lang="de-DE" dirty="0" smtClean="0"/>
              <a:t>Ankunft: Minute 19 </a:t>
            </a:r>
          </a:p>
          <a:p>
            <a:r>
              <a:rPr lang="de-DE" dirty="0" smtClean="0"/>
              <a:t>Ideale Anschlüsse in Königsfeld an 660</a:t>
            </a:r>
          </a:p>
          <a:p>
            <a:pPr lvl="1">
              <a:buFont typeface="Arial" panose="020B0604020202020204" pitchFamily="34" charset="0"/>
              <a:buChar char="•"/>
            </a:pPr>
            <a:endParaRPr lang="de-DE" dirty="0" smtClean="0"/>
          </a:p>
        </p:txBody>
      </p:sp>
    </p:spTree>
    <p:extLst>
      <p:ext uri="{BB962C8B-B14F-4D97-AF65-F5344CB8AC3E}">
        <p14:creationId xmlns:p14="http://schemas.microsoft.com/office/powerpoint/2010/main" val="6731614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73285" y="825500"/>
            <a:ext cx="9118600" cy="1032788"/>
          </a:xfrm>
        </p:spPr>
        <p:txBody>
          <a:bodyPr/>
          <a:lstStyle/>
          <a:p>
            <a:r>
              <a:rPr lang="de-DE" dirty="0" smtClean="0"/>
              <a:t>Linie 650: Villingen – Obereschach – Niedereschach (Anschluss in Obereschach)</a:t>
            </a:r>
            <a:endParaRPr lang="de-DE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2A1BC23-58FA-4178-ADE3-5C225B5621C1}" type="slidenum">
              <a:rPr lang="de-DE" smtClean="0"/>
              <a:pPr>
                <a:defRPr/>
              </a:pPr>
              <a:t>12</a:t>
            </a:fld>
            <a:endParaRPr lang="de-DE"/>
          </a:p>
        </p:txBody>
      </p:sp>
      <p:pic>
        <p:nvPicPr>
          <p:cNvPr id="4" name="Inhaltsplatzhalter 3" descr="Bildschirmausschnitt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" y="1771650"/>
            <a:ext cx="10023635" cy="4752975"/>
          </a:xfrm>
        </p:spPr>
      </p:pic>
      <p:sp>
        <p:nvSpPr>
          <p:cNvPr id="7" name="Textfeld 6"/>
          <p:cNvSpPr txBox="1"/>
          <p:nvPr/>
        </p:nvSpPr>
        <p:spPr>
          <a:xfrm>
            <a:off x="9582411" y="3757565"/>
            <a:ext cx="2490527" cy="193899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r>
              <a:rPr lang="de-DE" sz="2000" dirty="0" smtClean="0">
                <a:latin typeface="+mj-lt"/>
              </a:rPr>
              <a:t>Idealer Umstieg in Obereschach </a:t>
            </a:r>
          </a:p>
          <a:p>
            <a:r>
              <a:rPr lang="de-DE" sz="2000" dirty="0" smtClean="0">
                <a:latin typeface="+mj-lt"/>
              </a:rPr>
              <a:t>760 </a:t>
            </a:r>
            <a:r>
              <a:rPr lang="de-DE" sz="2000" dirty="0" smtClean="0">
                <a:latin typeface="+mj-lt"/>
                <a:sym typeface="Wingdings" panose="05000000000000000000" pitchFamily="2" charset="2"/>
              </a:rPr>
              <a:t>  650 von/nach Villingen, </a:t>
            </a:r>
            <a:r>
              <a:rPr lang="de-DE" sz="2000" dirty="0" err="1" smtClean="0">
                <a:latin typeface="+mj-lt"/>
                <a:sym typeface="Wingdings" panose="05000000000000000000" pitchFamily="2" charset="2"/>
              </a:rPr>
              <a:t>Vockenhausen</a:t>
            </a:r>
            <a:r>
              <a:rPr lang="de-DE" sz="2000" dirty="0" smtClean="0">
                <a:latin typeface="+mj-lt"/>
                <a:sym typeface="Wingdings" panose="05000000000000000000" pitchFamily="2" charset="2"/>
              </a:rPr>
              <a:t>, Kappel</a:t>
            </a:r>
            <a:endParaRPr lang="de-DE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350059673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2A1BC23-58FA-4178-ADE3-5C225B5621C1}" type="slidenum">
              <a:rPr lang="de-DE" smtClean="0"/>
              <a:pPr>
                <a:defRPr/>
              </a:pPr>
              <a:t>13</a:t>
            </a:fld>
            <a:endParaRPr lang="de-DE"/>
          </a:p>
        </p:txBody>
      </p:sp>
      <p:pic>
        <p:nvPicPr>
          <p:cNvPr id="5" name="Inhaltsplatzhalter 4" descr="Bildschirmausschnitt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" y="1413042"/>
            <a:ext cx="10382250" cy="5175084"/>
          </a:xfrm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873285" y="825500"/>
            <a:ext cx="9118600" cy="1032788"/>
          </a:xfrm>
        </p:spPr>
        <p:txBody>
          <a:bodyPr/>
          <a:lstStyle/>
          <a:p>
            <a:r>
              <a:rPr lang="de-DE" dirty="0" smtClean="0"/>
              <a:t>Linie 655: Mönchweiler/Villingen – Obereschach – Neuhausen - Niedereschach</a:t>
            </a:r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9582411" y="3757565"/>
            <a:ext cx="2490527" cy="1631216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latin typeface="+mj-lt"/>
              </a:rPr>
              <a:t>Wichtig für Schüler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latin typeface="+mj-lt"/>
              </a:rPr>
              <a:t>Nur Mo-Fr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latin typeface="+mj-lt"/>
              </a:rPr>
              <a:t>Teilw. Umstieg in Obereschach</a:t>
            </a:r>
            <a:endParaRPr lang="de-DE" sz="2000" dirty="0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4142027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2A1BC23-58FA-4178-ADE3-5C225B5621C1}" type="slidenum">
              <a:rPr lang="de-DE" smtClean="0"/>
              <a:pPr>
                <a:defRPr/>
              </a:pPr>
              <a:t>14</a:t>
            </a:fld>
            <a:endParaRPr lang="de-DE"/>
          </a:p>
        </p:txBody>
      </p:sp>
      <p:pic>
        <p:nvPicPr>
          <p:cNvPr id="13" name="Grafik 12" descr="Bildschirmausschnitt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07487" y="1238570"/>
            <a:ext cx="10541460" cy="5349555"/>
          </a:xfrm>
          <a:prstGeom prst="rect">
            <a:avLst/>
          </a:prstGeom>
        </p:spPr>
      </p:pic>
      <p:sp>
        <p:nvSpPr>
          <p:cNvPr id="14" name="Textfeld 13"/>
          <p:cNvSpPr txBox="1"/>
          <p:nvPr/>
        </p:nvSpPr>
        <p:spPr>
          <a:xfrm>
            <a:off x="9582411" y="3533868"/>
            <a:ext cx="2490527" cy="286232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>
                <a:latin typeface="+mj-lt"/>
              </a:rPr>
              <a:t>Königsfeld </a:t>
            </a:r>
            <a:r>
              <a:rPr lang="de-DE" sz="2000" dirty="0" err="1" smtClean="0">
                <a:latin typeface="+mj-lt"/>
              </a:rPr>
              <a:t>Busbf</a:t>
            </a:r>
            <a:r>
              <a:rPr lang="de-DE" sz="2000" dirty="0" smtClean="0">
                <a:latin typeface="+mj-lt"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2000" dirty="0" smtClean="0">
                <a:latin typeface="+mj-lt"/>
              </a:rPr>
              <a:t>Ankunft: ´21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2000" dirty="0" smtClean="0">
                <a:latin typeface="+mj-lt"/>
              </a:rPr>
              <a:t>Abfahrt: ´37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>
                <a:latin typeface="+mj-lt"/>
              </a:rPr>
              <a:t>Fährt bis Königsfeld Rathausstraße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>
                <a:latin typeface="+mj-lt"/>
              </a:rPr>
              <a:t>In Niedereschach Anschluss Ri. Schwenningen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35474" y="440107"/>
            <a:ext cx="9118600" cy="1032788"/>
          </a:xfrm>
        </p:spPr>
        <p:txBody>
          <a:bodyPr/>
          <a:lstStyle/>
          <a:p>
            <a:r>
              <a:rPr lang="de-DE" dirty="0" smtClean="0"/>
              <a:t>Linie 680: Königsfeld – Neuhausen – </a:t>
            </a:r>
            <a:r>
              <a:rPr lang="de-DE" dirty="0" err="1" smtClean="0"/>
              <a:t>Erdmannsw</a:t>
            </a:r>
            <a:r>
              <a:rPr lang="de-DE" dirty="0" smtClean="0"/>
              <a:t>. – Burgberg – Weiler - Niedereschach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148660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2A1BC23-58FA-4178-ADE3-5C225B5621C1}" type="slidenum">
              <a:rPr lang="de-DE" smtClean="0"/>
              <a:pPr>
                <a:defRPr/>
              </a:pPr>
              <a:t>15</a:t>
            </a:fld>
            <a:endParaRPr lang="de-DE"/>
          </a:p>
        </p:txBody>
      </p:sp>
      <p:pic>
        <p:nvPicPr>
          <p:cNvPr id="5" name="Grafik 4" descr="Bildschirmausschnitt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550" y="1260673"/>
            <a:ext cx="10176266" cy="5327453"/>
          </a:xfrm>
          <a:prstGeom prst="rect">
            <a:avLst/>
          </a:prstGeom>
        </p:spPr>
      </p:pic>
      <p:sp>
        <p:nvSpPr>
          <p:cNvPr id="7" name="Textfeld 6"/>
          <p:cNvSpPr txBox="1"/>
          <p:nvPr/>
        </p:nvSpPr>
        <p:spPr>
          <a:xfrm>
            <a:off x="9582411" y="3533868"/>
            <a:ext cx="2490527" cy="224676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>
                <a:latin typeface="+mj-lt"/>
              </a:rPr>
              <a:t>Königsfeld </a:t>
            </a:r>
            <a:r>
              <a:rPr lang="de-DE" sz="2000" dirty="0" err="1" smtClean="0">
                <a:latin typeface="+mj-lt"/>
              </a:rPr>
              <a:t>Busbf</a:t>
            </a:r>
            <a:r>
              <a:rPr lang="de-DE" sz="2000" dirty="0" smtClean="0">
                <a:latin typeface="+mj-lt"/>
              </a:rPr>
              <a:t>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2000" dirty="0" smtClean="0">
                <a:latin typeface="+mj-lt"/>
              </a:rPr>
              <a:t>Ankunft: ´16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de-DE" sz="2000" dirty="0" smtClean="0">
                <a:latin typeface="+mj-lt"/>
              </a:rPr>
              <a:t>Abfahrt: ´39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de-DE" sz="2000" dirty="0" smtClean="0">
                <a:latin typeface="+mj-lt"/>
              </a:rPr>
              <a:t>Anbindung Königsfeld an St. Georgen mit Seebauernhöhe</a:t>
            </a:r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13567" y="441325"/>
            <a:ext cx="9478318" cy="1416963"/>
          </a:xfrm>
        </p:spPr>
        <p:txBody>
          <a:bodyPr/>
          <a:lstStyle/>
          <a:p>
            <a:r>
              <a:rPr lang="de-DE" dirty="0" smtClean="0"/>
              <a:t>Linie 670: Königsfeld – </a:t>
            </a:r>
            <a:br>
              <a:rPr lang="de-DE" dirty="0" smtClean="0"/>
            </a:br>
            <a:r>
              <a:rPr lang="de-DE" dirty="0" smtClean="0"/>
              <a:t>Buchenberg – St. Georgen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5184295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Grafik 7" descr="Bildschirmausschnitt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925045"/>
            <a:ext cx="10939549" cy="5663080"/>
          </a:xfrm>
          <a:prstGeom prst="rect">
            <a:avLst/>
          </a:prstGeom>
        </p:spPr>
      </p:pic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2A1BC23-58FA-4178-ADE3-5C225B5621C1}" type="slidenum">
              <a:rPr lang="de-DE" smtClean="0"/>
              <a:pPr>
                <a:defRPr/>
              </a:pPr>
              <a:t>16</a:t>
            </a:fld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13567" y="441325"/>
            <a:ext cx="9478318" cy="1416963"/>
          </a:xfrm>
        </p:spPr>
        <p:txBody>
          <a:bodyPr/>
          <a:lstStyle/>
          <a:p>
            <a:r>
              <a:rPr lang="de-DE" dirty="0" smtClean="0"/>
              <a:t>Linie 675: Königsfeld – </a:t>
            </a:r>
            <a:br>
              <a:rPr lang="de-DE" dirty="0" smtClean="0"/>
            </a:br>
            <a:r>
              <a:rPr lang="de-DE" dirty="0" smtClean="0"/>
              <a:t>Buchenberg – Mühllehen  </a:t>
            </a:r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9507596" y="3533868"/>
            <a:ext cx="2490527" cy="2246769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latin typeface="+mj-lt"/>
              </a:rPr>
              <a:t>Nur Schülerverkehr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latin typeface="+mj-lt"/>
              </a:rPr>
              <a:t>Mo-Fr an Schultagen</a:t>
            </a:r>
          </a:p>
          <a:p>
            <a:endParaRPr lang="de-DE" sz="2000" dirty="0">
              <a:latin typeface="+mj-lt"/>
            </a:endParaRPr>
          </a:p>
          <a:p>
            <a:endParaRPr lang="de-DE" sz="2000" dirty="0" smtClean="0">
              <a:latin typeface="+mj-lt"/>
            </a:endParaRPr>
          </a:p>
          <a:p>
            <a:r>
              <a:rPr lang="de-DE" sz="2000" dirty="0">
                <a:latin typeface="+mj-lt"/>
              </a:rPr>
              <a:t> </a:t>
            </a:r>
            <a:endParaRPr lang="de-DE" sz="2000" dirty="0" smtClean="0">
              <a:latin typeface="+mj-lt"/>
            </a:endParaRPr>
          </a:p>
        </p:txBody>
      </p:sp>
      <p:sp>
        <p:nvSpPr>
          <p:cNvPr id="3" name="Textfeld 2"/>
          <p:cNvSpPr txBox="1"/>
          <p:nvPr/>
        </p:nvSpPr>
        <p:spPr>
          <a:xfrm>
            <a:off x="9644727" y="186381"/>
            <a:ext cx="2540924" cy="1477328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r>
              <a:rPr lang="de-DE" dirty="0" smtClean="0"/>
              <a:t> </a:t>
            </a:r>
          </a:p>
          <a:p>
            <a:endParaRPr lang="de-DE" dirty="0"/>
          </a:p>
          <a:p>
            <a:endParaRPr lang="de-DE" dirty="0" smtClean="0"/>
          </a:p>
          <a:p>
            <a:endParaRPr lang="de-DE" dirty="0"/>
          </a:p>
          <a:p>
            <a:r>
              <a:rPr lang="de-DE" dirty="0" smtClean="0"/>
              <a:t>   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37324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Bildschirmausschnitt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26510" y="509018"/>
            <a:ext cx="10947748" cy="6130739"/>
          </a:xfrm>
          <a:prstGeom prst="rect">
            <a:avLst/>
          </a:prstGeom>
        </p:spPr>
      </p:pic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2A1BC23-58FA-4178-ADE3-5C225B5621C1}" type="slidenum">
              <a:rPr lang="de-DE" smtClean="0"/>
              <a:pPr>
                <a:defRPr/>
              </a:pPr>
              <a:t>17</a:t>
            </a:fld>
            <a:endParaRPr lang="de-DE"/>
          </a:p>
        </p:txBody>
      </p:sp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513567" y="441325"/>
            <a:ext cx="9478318" cy="1416963"/>
          </a:xfrm>
        </p:spPr>
        <p:txBody>
          <a:bodyPr/>
          <a:lstStyle/>
          <a:p>
            <a:r>
              <a:rPr lang="de-DE" dirty="0" smtClean="0"/>
              <a:t>Linie 7486: Königsfeld – Hardt – Schramberg </a:t>
            </a:r>
            <a:endParaRPr lang="de-DE" dirty="0"/>
          </a:p>
        </p:txBody>
      </p:sp>
      <p:sp>
        <p:nvSpPr>
          <p:cNvPr id="7" name="Textfeld 6"/>
          <p:cNvSpPr txBox="1"/>
          <p:nvPr/>
        </p:nvSpPr>
        <p:spPr>
          <a:xfrm>
            <a:off x="9507596" y="3276174"/>
            <a:ext cx="2684404" cy="1938992"/>
          </a:xfrm>
          <a:prstGeom prst="rect">
            <a:avLst/>
          </a:prstGeom>
          <a:solidFill>
            <a:schemeClr val="bg2">
              <a:lumMod val="20000"/>
              <a:lumOff val="80000"/>
            </a:schemeClr>
          </a:solidFill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latin typeface="+mj-lt"/>
              </a:rPr>
              <a:t>Linie der Süd-</a:t>
            </a:r>
            <a:r>
              <a:rPr lang="de-DE" sz="2000" dirty="0" err="1" smtClean="0">
                <a:latin typeface="+mj-lt"/>
              </a:rPr>
              <a:t>badenbus</a:t>
            </a:r>
            <a:r>
              <a:rPr lang="de-DE" sz="2000" dirty="0" smtClean="0">
                <a:latin typeface="+mj-lt"/>
              </a:rPr>
              <a:t> GmbH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latin typeface="+mj-lt"/>
              </a:rPr>
              <a:t>Zuständigkeit: Landkreis Rottweil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de-DE" sz="2000" dirty="0" smtClean="0">
                <a:latin typeface="+mj-lt"/>
              </a:rPr>
              <a:t>Fährt Mo-Fr </a:t>
            </a:r>
            <a:br>
              <a:rPr lang="de-DE" sz="2000" dirty="0" smtClean="0">
                <a:latin typeface="+mj-lt"/>
              </a:rPr>
            </a:br>
            <a:r>
              <a:rPr lang="de-DE" sz="2000" dirty="0" smtClean="0">
                <a:latin typeface="+mj-lt"/>
              </a:rPr>
              <a:t>alle 1-2h </a:t>
            </a:r>
          </a:p>
        </p:txBody>
      </p:sp>
    </p:spTree>
    <p:extLst>
      <p:ext uri="{BB962C8B-B14F-4D97-AF65-F5344CB8AC3E}">
        <p14:creationId xmlns:p14="http://schemas.microsoft.com/office/powerpoint/2010/main" val="8261178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 descr="Bildschirmausschnitt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748" t="3271"/>
          <a:stretch/>
        </p:blipFill>
        <p:spPr>
          <a:xfrm>
            <a:off x="6708146" y="1977535"/>
            <a:ext cx="4715505" cy="2739142"/>
          </a:xfrm>
          <a:prstGeom prst="rect">
            <a:avLst/>
          </a:prstGeom>
          <a:ln>
            <a:noFill/>
          </a:ln>
        </p:spPr>
      </p:pic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 smtClean="0"/>
              <a:t>Zusammenfassung: ÖPNV in Königsfeld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de-DE" dirty="0" smtClean="0">
                <a:solidFill>
                  <a:schemeClr val="tx2"/>
                </a:solidFill>
              </a:rPr>
              <a:t>Viele Direktverbindungen für den </a:t>
            </a:r>
            <a:r>
              <a:rPr lang="de-DE" dirty="0" err="1" smtClean="0">
                <a:solidFill>
                  <a:schemeClr val="tx2"/>
                </a:solidFill>
              </a:rPr>
              <a:t>Kernort</a:t>
            </a:r>
            <a:endParaRPr lang="de-DE" dirty="0" smtClean="0">
              <a:solidFill>
                <a:schemeClr val="tx2"/>
              </a:solidFill>
            </a:endParaRPr>
          </a:p>
          <a:p>
            <a:pPr lvl="1"/>
            <a:r>
              <a:rPr lang="de-DE" dirty="0" smtClean="0">
                <a:solidFill>
                  <a:schemeClr val="tx2"/>
                </a:solidFill>
              </a:rPr>
              <a:t>Villingen </a:t>
            </a:r>
          </a:p>
          <a:p>
            <a:pPr lvl="1"/>
            <a:r>
              <a:rPr lang="de-DE" dirty="0" smtClean="0">
                <a:solidFill>
                  <a:schemeClr val="tx2"/>
                </a:solidFill>
              </a:rPr>
              <a:t>Klinikum &amp; Schwenningen   </a:t>
            </a:r>
          </a:p>
          <a:p>
            <a:pPr lvl="1"/>
            <a:r>
              <a:rPr lang="de-DE" dirty="0" smtClean="0">
                <a:solidFill>
                  <a:schemeClr val="tx2"/>
                </a:solidFill>
              </a:rPr>
              <a:t>St. Georgen </a:t>
            </a:r>
          </a:p>
          <a:p>
            <a:pPr lvl="1"/>
            <a:r>
              <a:rPr lang="de-DE" dirty="0" smtClean="0">
                <a:solidFill>
                  <a:schemeClr val="tx2"/>
                </a:solidFill>
              </a:rPr>
              <a:t>Niedereschach</a:t>
            </a:r>
          </a:p>
          <a:p>
            <a:pPr lvl="1"/>
            <a:r>
              <a:rPr lang="de-DE" dirty="0" smtClean="0">
                <a:solidFill>
                  <a:schemeClr val="tx2"/>
                </a:solidFill>
              </a:rPr>
              <a:t>Schramberg</a:t>
            </a:r>
          </a:p>
          <a:p>
            <a:r>
              <a:rPr lang="de-DE" dirty="0" smtClean="0">
                <a:solidFill>
                  <a:schemeClr val="tx2"/>
                </a:solidFill>
              </a:rPr>
              <a:t>Alle Ortsteile haben eine Direktverbindung nach Königsfeld</a:t>
            </a:r>
          </a:p>
          <a:p>
            <a:r>
              <a:rPr lang="de-DE" dirty="0" smtClean="0">
                <a:solidFill>
                  <a:schemeClr val="tx2"/>
                </a:solidFill>
              </a:rPr>
              <a:t>Ideale </a:t>
            </a:r>
            <a:r>
              <a:rPr lang="de-DE" dirty="0">
                <a:solidFill>
                  <a:schemeClr val="tx2"/>
                </a:solidFill>
              </a:rPr>
              <a:t>Anbindung der Ortsteile </a:t>
            </a:r>
            <a:br>
              <a:rPr lang="de-DE" dirty="0">
                <a:solidFill>
                  <a:schemeClr val="tx2"/>
                </a:solidFill>
              </a:rPr>
            </a:br>
            <a:r>
              <a:rPr lang="de-DE" dirty="0">
                <a:solidFill>
                  <a:schemeClr val="tx2"/>
                </a:solidFill>
              </a:rPr>
              <a:t>an alle </a:t>
            </a:r>
            <a:r>
              <a:rPr lang="de-DE" dirty="0" smtClean="0">
                <a:solidFill>
                  <a:schemeClr val="tx2"/>
                </a:solidFill>
              </a:rPr>
              <a:t>Linien durch Umstieg am Busbahnhof</a:t>
            </a:r>
          </a:p>
          <a:p>
            <a:r>
              <a:rPr lang="de-DE" dirty="0" smtClean="0">
                <a:solidFill>
                  <a:schemeClr val="tx2"/>
                </a:solidFill>
              </a:rPr>
              <a:t>In St. Georgen optimale Anschlüsse auf die Schwarzwaldbahn </a:t>
            </a:r>
            <a:br>
              <a:rPr lang="de-DE" dirty="0" smtClean="0">
                <a:solidFill>
                  <a:schemeClr val="tx2"/>
                </a:solidFill>
              </a:rPr>
            </a:br>
            <a:r>
              <a:rPr lang="de-DE" dirty="0" smtClean="0">
                <a:solidFill>
                  <a:schemeClr val="tx2"/>
                </a:solidFill>
              </a:rPr>
              <a:t>nach Karlsruhe und Konstanz (</a:t>
            </a:r>
            <a:r>
              <a:rPr lang="de-DE" dirty="0">
                <a:solidFill>
                  <a:schemeClr val="tx2"/>
                </a:solidFill>
              </a:rPr>
              <a:t>Linie 660) 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04.02.2025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E8B9577-072D-404A-ACDF-DA0DCF3A4A33}" type="slidenum">
              <a:rPr lang="de-DE" smtClean="0"/>
              <a:pPr>
                <a:defRPr/>
              </a:pPr>
              <a:t>18</a:t>
            </a:fld>
            <a:endParaRPr lang="de-DE"/>
          </a:p>
        </p:txBody>
      </p:sp>
      <p:sp>
        <p:nvSpPr>
          <p:cNvPr id="8" name="Fußzeilenplatzhalter 28"/>
          <p:cNvSpPr>
            <a:spLocks noGrp="1"/>
          </p:cNvSpPr>
          <p:nvPr>
            <p:ph type="ftr" sz="quarter" idx="12"/>
          </p:nvPr>
        </p:nvSpPr>
        <p:spPr>
          <a:xfrm>
            <a:off x="1642255" y="6377767"/>
            <a:ext cx="2807380" cy="215900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Bürgerinformation Königsfeld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188293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2A1BC23-58FA-4178-ADE3-5C225B5621C1}" type="slidenum">
              <a:rPr lang="de-DE" smtClean="0"/>
              <a:pPr>
                <a:defRPr/>
              </a:pPr>
              <a:t>19</a:t>
            </a:fld>
            <a:endParaRPr lang="de-DE"/>
          </a:p>
        </p:txBody>
      </p:sp>
      <p:sp>
        <p:nvSpPr>
          <p:cNvPr id="8" name="Inhaltsplatzhalter 7"/>
          <p:cNvSpPr>
            <a:spLocks noGrp="1"/>
          </p:cNvSpPr>
          <p:nvPr>
            <p:ph sz="half" idx="1"/>
          </p:nvPr>
        </p:nvSpPr>
        <p:spPr>
          <a:xfrm>
            <a:off x="960965" y="2417523"/>
            <a:ext cx="4512000" cy="3708640"/>
          </a:xfrm>
        </p:spPr>
        <p:txBody>
          <a:bodyPr/>
          <a:lstStyle/>
          <a:p>
            <a:r>
              <a:rPr lang="de-DE" dirty="0" smtClean="0">
                <a:solidFill>
                  <a:schemeClr val="tx2"/>
                </a:solidFill>
              </a:rPr>
              <a:t>Fahrplanauskunft</a:t>
            </a:r>
          </a:p>
          <a:p>
            <a:pPr marL="457200" lvl="1" indent="0">
              <a:buNone/>
            </a:pPr>
            <a:r>
              <a:rPr lang="de-DE" dirty="0">
                <a:hlinkClick r:id="rId2"/>
              </a:rPr>
              <a:t>www.bahn.de</a:t>
            </a:r>
            <a:endParaRPr lang="de-DE" dirty="0"/>
          </a:p>
          <a:p>
            <a:pPr marL="457200" lvl="1" indent="0">
              <a:buNone/>
            </a:pPr>
            <a:r>
              <a:rPr lang="de-DE" dirty="0" smtClean="0">
                <a:hlinkClick r:id="rId3"/>
              </a:rPr>
              <a:t>www.bwegt.de</a:t>
            </a:r>
            <a:r>
              <a:rPr lang="de-DE" dirty="0" smtClean="0"/>
              <a:t> </a:t>
            </a:r>
            <a:endParaRPr lang="de-DE" dirty="0"/>
          </a:p>
          <a:p>
            <a:endParaRPr lang="de-DE" dirty="0" smtClean="0"/>
          </a:p>
          <a:p>
            <a:r>
              <a:rPr lang="de-DE" dirty="0" smtClean="0">
                <a:solidFill>
                  <a:schemeClr val="tx2"/>
                </a:solidFill>
              </a:rPr>
              <a:t>Fahrplan-Download </a:t>
            </a:r>
            <a:br>
              <a:rPr lang="de-DE" dirty="0" smtClean="0">
                <a:solidFill>
                  <a:schemeClr val="tx2"/>
                </a:solidFill>
              </a:rPr>
            </a:br>
            <a:r>
              <a:rPr lang="de-DE" dirty="0" smtClean="0">
                <a:solidFill>
                  <a:schemeClr val="tx2"/>
                </a:solidFill>
              </a:rPr>
              <a:t>Move-Homepage</a:t>
            </a:r>
          </a:p>
          <a:p>
            <a:pPr marL="457200" lvl="1" indent="0">
              <a:buNone/>
            </a:pPr>
            <a:r>
              <a:rPr lang="de-DE" dirty="0" smtClean="0">
                <a:hlinkClick r:id="rId4"/>
              </a:rPr>
              <a:t>www.mein-move.de</a:t>
            </a:r>
            <a:r>
              <a:rPr lang="de-DE" dirty="0" smtClean="0"/>
              <a:t> </a:t>
            </a:r>
            <a:br>
              <a:rPr lang="de-DE" dirty="0" smtClean="0"/>
            </a:br>
            <a:endParaRPr lang="de-DE" dirty="0" smtClean="0"/>
          </a:p>
          <a:p>
            <a:r>
              <a:rPr lang="de-DE" dirty="0" err="1" smtClean="0">
                <a:solidFill>
                  <a:schemeClr val="tx2"/>
                </a:solidFill>
              </a:rPr>
              <a:t>Move-KundenCenter</a:t>
            </a:r>
            <a:r>
              <a:rPr lang="de-DE" dirty="0" smtClean="0">
                <a:solidFill>
                  <a:schemeClr val="tx2"/>
                </a:solidFill>
              </a:rPr>
              <a:t> </a:t>
            </a:r>
            <a:br>
              <a:rPr lang="de-DE" dirty="0" smtClean="0">
                <a:solidFill>
                  <a:schemeClr val="tx2"/>
                </a:solidFill>
              </a:rPr>
            </a:br>
            <a:r>
              <a:rPr lang="de-DE" dirty="0" smtClean="0">
                <a:solidFill>
                  <a:schemeClr val="tx2"/>
                </a:solidFill>
              </a:rPr>
              <a:t>am Bahnhof Villingen</a:t>
            </a:r>
          </a:p>
          <a:p>
            <a:pPr marL="457200" lvl="1" indent="0">
              <a:buNone/>
            </a:pPr>
            <a:r>
              <a:rPr lang="de-DE" dirty="0" smtClean="0">
                <a:solidFill>
                  <a:schemeClr val="tx2"/>
                </a:solidFill>
              </a:rPr>
              <a:t>	</a:t>
            </a:r>
            <a:endParaRPr lang="de-DE" dirty="0">
              <a:solidFill>
                <a:schemeClr val="tx2"/>
              </a:solidFill>
            </a:endParaRPr>
          </a:p>
        </p:txBody>
      </p:sp>
      <p:pic>
        <p:nvPicPr>
          <p:cNvPr id="4" name="Grafik 3" descr="Bildschirmausschnitt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83340" y="2186230"/>
            <a:ext cx="7242991" cy="4338395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Titel 1"/>
          <p:cNvSpPr txBox="1">
            <a:spLocks/>
          </p:cNvSpPr>
          <p:nvPr/>
        </p:nvSpPr>
        <p:spPr bwMode="auto">
          <a:xfrm>
            <a:off x="990600" y="1288257"/>
            <a:ext cx="9118600" cy="88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1" fontAlgn="base" hangingPunct="1">
              <a:lnSpc>
                <a:spcPts val="3700"/>
              </a:lnSpc>
              <a:spcBef>
                <a:spcPct val="0"/>
              </a:spcBef>
              <a:spcAft>
                <a:spcPct val="0"/>
              </a:spcAft>
              <a:defRPr sz="3500" kern="1200">
                <a:solidFill>
                  <a:srgbClr val="6A8FB5"/>
                </a:solidFill>
                <a:latin typeface="Tahoma"/>
                <a:ea typeface="Geneva" pitchFamily="-105" charset="-128"/>
                <a:cs typeface="Geneva" pitchFamily="-105" charset="-128"/>
              </a:defRPr>
            </a:lvl1pPr>
            <a:lvl2pPr algn="l" defTabSz="457200" rtl="0" eaLnBrk="1" fontAlgn="base" hangingPunct="1">
              <a:lnSpc>
                <a:spcPts val="3700"/>
              </a:lnSpc>
              <a:spcBef>
                <a:spcPct val="0"/>
              </a:spcBef>
              <a:spcAft>
                <a:spcPct val="0"/>
              </a:spcAft>
              <a:defRPr sz="3500">
                <a:solidFill>
                  <a:srgbClr val="6A8FB5"/>
                </a:solidFill>
                <a:latin typeface="Tahoma" pitchFamily="-105" charset="0"/>
                <a:ea typeface="Geneva" pitchFamily="-105" charset="-128"/>
                <a:cs typeface="Geneva" pitchFamily="-105" charset="-128"/>
              </a:defRPr>
            </a:lvl2pPr>
            <a:lvl3pPr algn="l" defTabSz="457200" rtl="0" eaLnBrk="1" fontAlgn="base" hangingPunct="1">
              <a:lnSpc>
                <a:spcPts val="3700"/>
              </a:lnSpc>
              <a:spcBef>
                <a:spcPct val="0"/>
              </a:spcBef>
              <a:spcAft>
                <a:spcPct val="0"/>
              </a:spcAft>
              <a:defRPr sz="3500">
                <a:solidFill>
                  <a:srgbClr val="6A8FB5"/>
                </a:solidFill>
                <a:latin typeface="Tahoma" pitchFamily="-105" charset="0"/>
                <a:ea typeface="Geneva" pitchFamily="-105" charset="-128"/>
                <a:cs typeface="Geneva" pitchFamily="-105" charset="-128"/>
              </a:defRPr>
            </a:lvl3pPr>
            <a:lvl4pPr algn="l" defTabSz="457200" rtl="0" eaLnBrk="1" fontAlgn="base" hangingPunct="1">
              <a:lnSpc>
                <a:spcPts val="3700"/>
              </a:lnSpc>
              <a:spcBef>
                <a:spcPct val="0"/>
              </a:spcBef>
              <a:spcAft>
                <a:spcPct val="0"/>
              </a:spcAft>
              <a:defRPr sz="3500">
                <a:solidFill>
                  <a:srgbClr val="6A8FB5"/>
                </a:solidFill>
                <a:latin typeface="Tahoma" pitchFamily="-105" charset="0"/>
                <a:ea typeface="Geneva" pitchFamily="-105" charset="-128"/>
                <a:cs typeface="Geneva" pitchFamily="-105" charset="-128"/>
              </a:defRPr>
            </a:lvl4pPr>
            <a:lvl5pPr algn="l" defTabSz="457200" rtl="0" eaLnBrk="1" fontAlgn="base" hangingPunct="1">
              <a:lnSpc>
                <a:spcPts val="3700"/>
              </a:lnSpc>
              <a:spcBef>
                <a:spcPct val="0"/>
              </a:spcBef>
              <a:spcAft>
                <a:spcPct val="0"/>
              </a:spcAft>
              <a:defRPr sz="3500">
                <a:solidFill>
                  <a:srgbClr val="6A8FB5"/>
                </a:solidFill>
                <a:latin typeface="Tahoma" pitchFamily="-105" charset="0"/>
                <a:ea typeface="Geneva" pitchFamily="-105" charset="-128"/>
                <a:cs typeface="Geneva" pitchFamily="-105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pitchFamily="-105" charset="-128"/>
                <a:cs typeface="Geneva" pitchFamily="-105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pitchFamily="-105" charset="-128"/>
                <a:cs typeface="Geneva" pitchFamily="-105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pitchFamily="-105" charset="-128"/>
                <a:cs typeface="Geneva" pitchFamily="-105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pitchFamily="-105" charset="-128"/>
                <a:cs typeface="Geneva" pitchFamily="-105" charset="-128"/>
              </a:defRPr>
            </a:lvl9pPr>
          </a:lstStyle>
          <a:p>
            <a:r>
              <a:rPr lang="de-DE" dirty="0" smtClean="0"/>
              <a:t>Wie finde ich meine Verbindung?</a:t>
            </a:r>
            <a:endParaRPr lang="de-DE" dirty="0"/>
          </a:p>
        </p:txBody>
      </p:sp>
      <p:sp>
        <p:nvSpPr>
          <p:cNvPr id="9" name="Fußzeilenplatzhalter 28"/>
          <p:cNvSpPr>
            <a:spLocks noGrp="1"/>
          </p:cNvSpPr>
          <p:nvPr>
            <p:ph type="ftr" sz="quarter" idx="12"/>
          </p:nvPr>
        </p:nvSpPr>
        <p:spPr>
          <a:xfrm>
            <a:off x="1642255" y="6377767"/>
            <a:ext cx="2807380" cy="215900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Bürgerinformation Königsfeld</a:t>
            </a:r>
            <a:endParaRPr lang="de-DE" dirty="0"/>
          </a:p>
        </p:txBody>
      </p:sp>
      <p:sp>
        <p:nvSpPr>
          <p:cNvPr id="10" name="Datumsplatzhalter 3"/>
          <p:cNvSpPr>
            <a:spLocks noGrp="1"/>
          </p:cNvSpPr>
          <p:nvPr>
            <p:ph type="dt" sz="half" idx="10"/>
          </p:nvPr>
        </p:nvSpPr>
        <p:spPr>
          <a:xfrm>
            <a:off x="960967" y="6372225"/>
            <a:ext cx="768351" cy="215900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04.02.2025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0757263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2A1BC23-58FA-4178-ADE3-5C225B5621C1}" type="slidenum">
              <a:rPr lang="de-DE" smtClean="0"/>
              <a:pPr>
                <a:defRPr/>
              </a:pPr>
              <a:t>20</a:t>
            </a:fld>
            <a:endParaRPr lang="de-DE"/>
          </a:p>
        </p:txBody>
      </p:sp>
      <p:sp>
        <p:nvSpPr>
          <p:cNvPr id="8" name="Inhaltsplatzhalter 7"/>
          <p:cNvSpPr>
            <a:spLocks noGrp="1"/>
          </p:cNvSpPr>
          <p:nvPr>
            <p:ph sz="half" idx="1"/>
          </p:nvPr>
        </p:nvSpPr>
        <p:spPr>
          <a:xfrm>
            <a:off x="960965" y="2417523"/>
            <a:ext cx="8174722" cy="3708640"/>
          </a:xfrm>
        </p:spPr>
        <p:txBody>
          <a:bodyPr/>
          <a:lstStyle/>
          <a:p>
            <a:r>
              <a:rPr lang="de-DE" dirty="0" smtClean="0">
                <a:solidFill>
                  <a:schemeClr val="tx2"/>
                </a:solidFill>
              </a:rPr>
              <a:t>Abfahrtszeiten stehen fest im Fahrplan wie bei Linienfahrten</a:t>
            </a:r>
          </a:p>
          <a:p>
            <a:r>
              <a:rPr lang="de-DE" dirty="0">
                <a:solidFill>
                  <a:schemeClr val="tx2"/>
                </a:solidFill>
              </a:rPr>
              <a:t>Kennzeichnung in Fahrplan und Fahrplanauskunft </a:t>
            </a:r>
          </a:p>
          <a:p>
            <a:r>
              <a:rPr lang="de-DE" dirty="0" smtClean="0">
                <a:solidFill>
                  <a:schemeClr val="tx2"/>
                </a:solidFill>
              </a:rPr>
              <a:t>Damit der Bus kommt: Anmeldung per Telefon notwendig</a:t>
            </a:r>
          </a:p>
          <a:p>
            <a:pPr marL="0" indent="0">
              <a:buNone/>
            </a:pPr>
            <a:r>
              <a:rPr lang="de-DE" dirty="0" smtClean="0">
                <a:solidFill>
                  <a:schemeClr val="tx2"/>
                </a:solidFill>
              </a:rPr>
              <a:t>	</a:t>
            </a:r>
            <a:r>
              <a:rPr lang="de-DE" dirty="0" smtClean="0">
                <a:solidFill>
                  <a:schemeClr val="tx2"/>
                </a:solidFill>
                <a:sym typeface="Wingdings" panose="05000000000000000000" pitchFamily="2" charset="2"/>
              </a:rPr>
              <a:t> Spätestens</a:t>
            </a:r>
            <a:r>
              <a:rPr lang="de-DE" dirty="0" smtClean="0">
                <a:solidFill>
                  <a:schemeClr val="tx2"/>
                </a:solidFill>
              </a:rPr>
              <a:t> 60min vor dem Einstieg</a:t>
            </a:r>
          </a:p>
          <a:p>
            <a:endParaRPr lang="de-DE" dirty="0" smtClean="0">
              <a:solidFill>
                <a:schemeClr val="tx2"/>
              </a:solidFill>
            </a:endParaRPr>
          </a:p>
          <a:p>
            <a:r>
              <a:rPr lang="de-DE" dirty="0" smtClean="0">
                <a:solidFill>
                  <a:schemeClr val="tx2"/>
                </a:solidFill>
              </a:rPr>
              <a:t>Fährt vor allem abends </a:t>
            </a:r>
            <a:r>
              <a:rPr lang="de-DE" dirty="0">
                <a:solidFill>
                  <a:schemeClr val="tx2"/>
                </a:solidFill>
              </a:rPr>
              <a:t>und am </a:t>
            </a:r>
            <a:r>
              <a:rPr lang="de-DE" dirty="0" smtClean="0">
                <a:solidFill>
                  <a:schemeClr val="tx2"/>
                </a:solidFill>
              </a:rPr>
              <a:t>Wochenende</a:t>
            </a:r>
            <a:endParaRPr lang="de-DE" dirty="0">
              <a:solidFill>
                <a:schemeClr val="tx2"/>
              </a:solidFill>
            </a:endParaRPr>
          </a:p>
          <a:p>
            <a:r>
              <a:rPr lang="de-DE" dirty="0" smtClean="0">
                <a:solidFill>
                  <a:schemeClr val="tx2"/>
                </a:solidFill>
              </a:rPr>
              <a:t>Es gelten die normalen Fahrkarten und Tarife, kein Zuschlag</a:t>
            </a:r>
          </a:p>
          <a:p>
            <a:endParaRPr lang="de-DE" dirty="0" smtClean="0">
              <a:solidFill>
                <a:schemeClr val="tx2"/>
              </a:solidFill>
            </a:endParaRPr>
          </a:p>
          <a:p>
            <a:pPr marL="457200" lvl="1" indent="0">
              <a:buNone/>
            </a:pPr>
            <a:r>
              <a:rPr lang="de-DE" dirty="0" smtClean="0">
                <a:solidFill>
                  <a:schemeClr val="tx2"/>
                </a:solidFill>
              </a:rPr>
              <a:t>	</a:t>
            </a:r>
            <a:endParaRPr lang="de-DE" dirty="0">
              <a:solidFill>
                <a:schemeClr val="tx2"/>
              </a:solidFill>
            </a:endParaRPr>
          </a:p>
        </p:txBody>
      </p:sp>
      <p:sp>
        <p:nvSpPr>
          <p:cNvPr id="7" name="Titel 1"/>
          <p:cNvSpPr txBox="1">
            <a:spLocks/>
          </p:cNvSpPr>
          <p:nvPr/>
        </p:nvSpPr>
        <p:spPr bwMode="auto">
          <a:xfrm>
            <a:off x="990600" y="1288257"/>
            <a:ext cx="9118600" cy="88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1" fontAlgn="base" hangingPunct="1">
              <a:lnSpc>
                <a:spcPts val="3700"/>
              </a:lnSpc>
              <a:spcBef>
                <a:spcPct val="0"/>
              </a:spcBef>
              <a:spcAft>
                <a:spcPct val="0"/>
              </a:spcAft>
              <a:defRPr sz="3500" kern="1200">
                <a:solidFill>
                  <a:srgbClr val="6A8FB5"/>
                </a:solidFill>
                <a:latin typeface="Tahoma"/>
                <a:ea typeface="Geneva" pitchFamily="-105" charset="-128"/>
                <a:cs typeface="Geneva" pitchFamily="-105" charset="-128"/>
              </a:defRPr>
            </a:lvl1pPr>
            <a:lvl2pPr algn="l" defTabSz="457200" rtl="0" eaLnBrk="1" fontAlgn="base" hangingPunct="1">
              <a:lnSpc>
                <a:spcPts val="3700"/>
              </a:lnSpc>
              <a:spcBef>
                <a:spcPct val="0"/>
              </a:spcBef>
              <a:spcAft>
                <a:spcPct val="0"/>
              </a:spcAft>
              <a:defRPr sz="3500">
                <a:solidFill>
                  <a:srgbClr val="6A8FB5"/>
                </a:solidFill>
                <a:latin typeface="Tahoma" pitchFamily="-105" charset="0"/>
                <a:ea typeface="Geneva" pitchFamily="-105" charset="-128"/>
                <a:cs typeface="Geneva" pitchFamily="-105" charset="-128"/>
              </a:defRPr>
            </a:lvl2pPr>
            <a:lvl3pPr algn="l" defTabSz="457200" rtl="0" eaLnBrk="1" fontAlgn="base" hangingPunct="1">
              <a:lnSpc>
                <a:spcPts val="3700"/>
              </a:lnSpc>
              <a:spcBef>
                <a:spcPct val="0"/>
              </a:spcBef>
              <a:spcAft>
                <a:spcPct val="0"/>
              </a:spcAft>
              <a:defRPr sz="3500">
                <a:solidFill>
                  <a:srgbClr val="6A8FB5"/>
                </a:solidFill>
                <a:latin typeface="Tahoma" pitchFamily="-105" charset="0"/>
                <a:ea typeface="Geneva" pitchFamily="-105" charset="-128"/>
                <a:cs typeface="Geneva" pitchFamily="-105" charset="-128"/>
              </a:defRPr>
            </a:lvl3pPr>
            <a:lvl4pPr algn="l" defTabSz="457200" rtl="0" eaLnBrk="1" fontAlgn="base" hangingPunct="1">
              <a:lnSpc>
                <a:spcPts val="3700"/>
              </a:lnSpc>
              <a:spcBef>
                <a:spcPct val="0"/>
              </a:spcBef>
              <a:spcAft>
                <a:spcPct val="0"/>
              </a:spcAft>
              <a:defRPr sz="3500">
                <a:solidFill>
                  <a:srgbClr val="6A8FB5"/>
                </a:solidFill>
                <a:latin typeface="Tahoma" pitchFamily="-105" charset="0"/>
                <a:ea typeface="Geneva" pitchFamily="-105" charset="-128"/>
                <a:cs typeface="Geneva" pitchFamily="-105" charset="-128"/>
              </a:defRPr>
            </a:lvl4pPr>
            <a:lvl5pPr algn="l" defTabSz="457200" rtl="0" eaLnBrk="1" fontAlgn="base" hangingPunct="1">
              <a:lnSpc>
                <a:spcPts val="3700"/>
              </a:lnSpc>
              <a:spcBef>
                <a:spcPct val="0"/>
              </a:spcBef>
              <a:spcAft>
                <a:spcPct val="0"/>
              </a:spcAft>
              <a:defRPr sz="3500">
                <a:solidFill>
                  <a:srgbClr val="6A8FB5"/>
                </a:solidFill>
                <a:latin typeface="Tahoma" pitchFamily="-105" charset="0"/>
                <a:ea typeface="Geneva" pitchFamily="-105" charset="-128"/>
                <a:cs typeface="Geneva" pitchFamily="-105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pitchFamily="-105" charset="-128"/>
                <a:cs typeface="Geneva" pitchFamily="-105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pitchFamily="-105" charset="-128"/>
                <a:cs typeface="Geneva" pitchFamily="-105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pitchFamily="-105" charset="-128"/>
                <a:cs typeface="Geneva" pitchFamily="-105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pitchFamily="-105" charset="-128"/>
                <a:cs typeface="Geneva" pitchFamily="-105" charset="-128"/>
              </a:defRPr>
            </a:lvl9pPr>
          </a:lstStyle>
          <a:p>
            <a:r>
              <a:rPr lang="de-DE" dirty="0" smtClean="0"/>
              <a:t>Wie funktionieren </a:t>
            </a:r>
            <a:r>
              <a:rPr lang="de-DE" dirty="0" err="1" smtClean="0"/>
              <a:t>Rufbusse</a:t>
            </a:r>
            <a:r>
              <a:rPr lang="de-DE" dirty="0" smtClean="0"/>
              <a:t>?</a:t>
            </a:r>
            <a:endParaRPr lang="de-DE" dirty="0"/>
          </a:p>
        </p:txBody>
      </p:sp>
      <p:sp>
        <p:nvSpPr>
          <p:cNvPr id="9" name="Fußzeilenplatzhalter 28"/>
          <p:cNvSpPr>
            <a:spLocks noGrp="1"/>
          </p:cNvSpPr>
          <p:nvPr>
            <p:ph type="ftr" sz="quarter" idx="12"/>
          </p:nvPr>
        </p:nvSpPr>
        <p:spPr>
          <a:xfrm>
            <a:off x="1642255" y="6377767"/>
            <a:ext cx="2807380" cy="215900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Bürgerinformation Königsfeld</a:t>
            </a:r>
            <a:endParaRPr lang="de-DE" dirty="0"/>
          </a:p>
        </p:txBody>
      </p:sp>
      <p:sp>
        <p:nvSpPr>
          <p:cNvPr id="10" name="Datumsplatzhalter 3"/>
          <p:cNvSpPr>
            <a:spLocks noGrp="1"/>
          </p:cNvSpPr>
          <p:nvPr>
            <p:ph type="dt" sz="half" idx="10"/>
          </p:nvPr>
        </p:nvSpPr>
        <p:spPr>
          <a:xfrm>
            <a:off x="960967" y="6372225"/>
            <a:ext cx="768351" cy="215900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04.02.2025</a:t>
            </a:r>
            <a:endParaRPr lang="de-DE" dirty="0"/>
          </a:p>
        </p:txBody>
      </p:sp>
      <p:sp>
        <p:nvSpPr>
          <p:cNvPr id="11" name="Inhaltsplatzhalter 7"/>
          <p:cNvSpPr>
            <a:spLocks noGrp="1"/>
          </p:cNvSpPr>
          <p:nvPr>
            <p:ph sz="half" idx="1"/>
          </p:nvPr>
        </p:nvSpPr>
        <p:spPr>
          <a:xfrm>
            <a:off x="9135687" y="2578868"/>
            <a:ext cx="2529840" cy="2260442"/>
          </a:xfrm>
        </p:spPr>
        <p:txBody>
          <a:bodyPr/>
          <a:lstStyle/>
          <a:p>
            <a:pPr marL="0" indent="0">
              <a:buNone/>
            </a:pPr>
            <a:r>
              <a:rPr lang="de-DE" sz="13800" dirty="0" smtClean="0">
                <a:solidFill>
                  <a:schemeClr val="tx2"/>
                </a:solidFill>
                <a:latin typeface="Wingdings" panose="05000000000000000000" pitchFamily="2" charset="2"/>
              </a:rPr>
              <a:t>(</a:t>
            </a:r>
            <a:endParaRPr lang="de-DE" sz="1100" dirty="0" smtClean="0">
              <a:solidFill>
                <a:schemeClr val="tx2"/>
              </a:solidFill>
            </a:endParaRPr>
          </a:p>
          <a:p>
            <a:pPr marL="457200" lvl="1" indent="0">
              <a:buNone/>
            </a:pPr>
            <a:r>
              <a:rPr lang="de-DE" dirty="0" smtClean="0">
                <a:solidFill>
                  <a:schemeClr val="tx2"/>
                </a:solidFill>
              </a:rPr>
              <a:t>	</a:t>
            </a:r>
            <a:endParaRPr lang="de-DE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921199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2A1BC23-58FA-4178-ADE3-5C225B5621C1}" type="slidenum">
              <a:rPr lang="de-DE" smtClean="0"/>
              <a:pPr>
                <a:defRPr/>
              </a:pPr>
              <a:t>21</a:t>
            </a:fld>
            <a:endParaRPr lang="de-DE"/>
          </a:p>
        </p:txBody>
      </p:sp>
      <p:sp>
        <p:nvSpPr>
          <p:cNvPr id="8" name="Inhaltsplatzhalter 7"/>
          <p:cNvSpPr>
            <a:spLocks noGrp="1"/>
          </p:cNvSpPr>
          <p:nvPr>
            <p:ph sz="half" idx="1"/>
          </p:nvPr>
        </p:nvSpPr>
        <p:spPr>
          <a:xfrm>
            <a:off x="960965" y="2457450"/>
            <a:ext cx="4512000" cy="3668713"/>
          </a:xfrm>
        </p:spPr>
        <p:txBody>
          <a:bodyPr/>
          <a:lstStyle/>
          <a:p>
            <a:r>
              <a:rPr lang="de-DE" dirty="0" smtClean="0">
                <a:solidFill>
                  <a:schemeClr val="tx2"/>
                </a:solidFill>
              </a:rPr>
              <a:t>Move-Homepage</a:t>
            </a:r>
          </a:p>
          <a:p>
            <a:pPr marL="457200" lvl="1" indent="0">
              <a:buNone/>
            </a:pPr>
            <a:r>
              <a:rPr lang="de-DE" sz="2000" dirty="0" smtClean="0">
                <a:hlinkClick r:id="rId2"/>
              </a:rPr>
              <a:t>www.mein-move.de</a:t>
            </a:r>
            <a:endParaRPr lang="de-DE" sz="2000" dirty="0" smtClean="0"/>
          </a:p>
          <a:p>
            <a:pPr marL="457200" lvl="1" indent="0">
              <a:buNone/>
            </a:pPr>
            <a:r>
              <a:rPr lang="de-DE" sz="2000" dirty="0" smtClean="0">
                <a:solidFill>
                  <a:schemeClr val="tx2"/>
                </a:solidFill>
              </a:rPr>
              <a:t>unter „Verkehrsmeldungen“</a:t>
            </a:r>
          </a:p>
          <a:p>
            <a:pPr marL="457200" lvl="1" indent="0">
              <a:buNone/>
            </a:pPr>
            <a:r>
              <a:rPr lang="de-DE" dirty="0" smtClean="0"/>
              <a:t/>
            </a:r>
            <a:br>
              <a:rPr lang="de-DE" dirty="0" smtClean="0"/>
            </a:br>
            <a:endParaRPr lang="de-DE" dirty="0" smtClean="0"/>
          </a:p>
          <a:p>
            <a:r>
              <a:rPr lang="de-DE" dirty="0" err="1" smtClean="0">
                <a:solidFill>
                  <a:schemeClr val="tx2"/>
                </a:solidFill>
              </a:rPr>
              <a:t>Move-KundenCenter</a:t>
            </a:r>
            <a:r>
              <a:rPr lang="de-DE" dirty="0" smtClean="0">
                <a:solidFill>
                  <a:schemeClr val="tx2"/>
                </a:solidFill>
              </a:rPr>
              <a:t> </a:t>
            </a:r>
            <a:br>
              <a:rPr lang="de-DE" dirty="0" smtClean="0">
                <a:solidFill>
                  <a:schemeClr val="tx2"/>
                </a:solidFill>
              </a:rPr>
            </a:br>
            <a:r>
              <a:rPr lang="de-DE" dirty="0" smtClean="0">
                <a:solidFill>
                  <a:schemeClr val="tx2"/>
                </a:solidFill>
              </a:rPr>
              <a:t>am Bahnhof Villingen</a:t>
            </a:r>
          </a:p>
          <a:p>
            <a:pPr marL="457200" lvl="1" indent="0">
              <a:buNone/>
            </a:pPr>
            <a:r>
              <a:rPr lang="de-DE" dirty="0" smtClean="0">
                <a:solidFill>
                  <a:schemeClr val="tx2"/>
                </a:solidFill>
              </a:rPr>
              <a:t>	</a:t>
            </a:r>
            <a:endParaRPr lang="de-DE" dirty="0">
              <a:solidFill>
                <a:schemeClr val="tx2"/>
              </a:solidFill>
            </a:endParaRPr>
          </a:p>
        </p:txBody>
      </p:sp>
      <p:pic>
        <p:nvPicPr>
          <p:cNvPr id="5" name="Grafik 4" descr="Bildschirmausschnitt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267305">
            <a:off x="4761120" y="356961"/>
            <a:ext cx="7129444" cy="6296759"/>
          </a:xfrm>
          <a:prstGeom prst="rect">
            <a:avLst/>
          </a:prstGeom>
          <a:ln>
            <a:solidFill>
              <a:schemeClr val="accent1"/>
            </a:solidFill>
          </a:ln>
        </p:spPr>
      </p:pic>
      <p:sp>
        <p:nvSpPr>
          <p:cNvPr id="7" name="Titel 1"/>
          <p:cNvSpPr txBox="1">
            <a:spLocks/>
          </p:cNvSpPr>
          <p:nvPr/>
        </p:nvSpPr>
        <p:spPr bwMode="auto">
          <a:xfrm>
            <a:off x="990600" y="1288257"/>
            <a:ext cx="9118600" cy="88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1" fontAlgn="base" hangingPunct="1">
              <a:lnSpc>
                <a:spcPts val="3700"/>
              </a:lnSpc>
              <a:spcBef>
                <a:spcPct val="0"/>
              </a:spcBef>
              <a:spcAft>
                <a:spcPct val="0"/>
              </a:spcAft>
              <a:defRPr sz="3500" kern="1200">
                <a:solidFill>
                  <a:srgbClr val="6A8FB5"/>
                </a:solidFill>
                <a:latin typeface="Tahoma"/>
                <a:ea typeface="Geneva" pitchFamily="-105" charset="-128"/>
                <a:cs typeface="Geneva" pitchFamily="-105" charset="-128"/>
              </a:defRPr>
            </a:lvl1pPr>
            <a:lvl2pPr algn="l" defTabSz="457200" rtl="0" eaLnBrk="1" fontAlgn="base" hangingPunct="1">
              <a:lnSpc>
                <a:spcPts val="3700"/>
              </a:lnSpc>
              <a:spcBef>
                <a:spcPct val="0"/>
              </a:spcBef>
              <a:spcAft>
                <a:spcPct val="0"/>
              </a:spcAft>
              <a:defRPr sz="3500">
                <a:solidFill>
                  <a:srgbClr val="6A8FB5"/>
                </a:solidFill>
                <a:latin typeface="Tahoma" pitchFamily="-105" charset="0"/>
                <a:ea typeface="Geneva" pitchFamily="-105" charset="-128"/>
                <a:cs typeface="Geneva" pitchFamily="-105" charset="-128"/>
              </a:defRPr>
            </a:lvl2pPr>
            <a:lvl3pPr algn="l" defTabSz="457200" rtl="0" eaLnBrk="1" fontAlgn="base" hangingPunct="1">
              <a:lnSpc>
                <a:spcPts val="3700"/>
              </a:lnSpc>
              <a:spcBef>
                <a:spcPct val="0"/>
              </a:spcBef>
              <a:spcAft>
                <a:spcPct val="0"/>
              </a:spcAft>
              <a:defRPr sz="3500">
                <a:solidFill>
                  <a:srgbClr val="6A8FB5"/>
                </a:solidFill>
                <a:latin typeface="Tahoma" pitchFamily="-105" charset="0"/>
                <a:ea typeface="Geneva" pitchFamily="-105" charset="-128"/>
                <a:cs typeface="Geneva" pitchFamily="-105" charset="-128"/>
              </a:defRPr>
            </a:lvl3pPr>
            <a:lvl4pPr algn="l" defTabSz="457200" rtl="0" eaLnBrk="1" fontAlgn="base" hangingPunct="1">
              <a:lnSpc>
                <a:spcPts val="3700"/>
              </a:lnSpc>
              <a:spcBef>
                <a:spcPct val="0"/>
              </a:spcBef>
              <a:spcAft>
                <a:spcPct val="0"/>
              </a:spcAft>
              <a:defRPr sz="3500">
                <a:solidFill>
                  <a:srgbClr val="6A8FB5"/>
                </a:solidFill>
                <a:latin typeface="Tahoma" pitchFamily="-105" charset="0"/>
                <a:ea typeface="Geneva" pitchFamily="-105" charset="-128"/>
                <a:cs typeface="Geneva" pitchFamily="-105" charset="-128"/>
              </a:defRPr>
            </a:lvl4pPr>
            <a:lvl5pPr algn="l" defTabSz="457200" rtl="0" eaLnBrk="1" fontAlgn="base" hangingPunct="1">
              <a:lnSpc>
                <a:spcPts val="3700"/>
              </a:lnSpc>
              <a:spcBef>
                <a:spcPct val="0"/>
              </a:spcBef>
              <a:spcAft>
                <a:spcPct val="0"/>
              </a:spcAft>
              <a:defRPr sz="3500">
                <a:solidFill>
                  <a:srgbClr val="6A8FB5"/>
                </a:solidFill>
                <a:latin typeface="Tahoma" pitchFamily="-105" charset="0"/>
                <a:ea typeface="Geneva" pitchFamily="-105" charset="-128"/>
                <a:cs typeface="Geneva" pitchFamily="-105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pitchFamily="-105" charset="-128"/>
                <a:cs typeface="Geneva" pitchFamily="-105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pitchFamily="-105" charset="-128"/>
                <a:cs typeface="Geneva" pitchFamily="-105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pitchFamily="-105" charset="-128"/>
                <a:cs typeface="Geneva" pitchFamily="-105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pitchFamily="-105" charset="-128"/>
                <a:cs typeface="Geneva" pitchFamily="-105" charset="-128"/>
              </a:defRPr>
            </a:lvl9pPr>
          </a:lstStyle>
          <a:p>
            <a:r>
              <a:rPr lang="de-DE" dirty="0" smtClean="0"/>
              <a:t>Wo finde ich </a:t>
            </a:r>
            <a:br>
              <a:rPr lang="de-DE" dirty="0" smtClean="0"/>
            </a:br>
            <a:r>
              <a:rPr lang="de-DE" dirty="0" smtClean="0"/>
              <a:t>aktuelle Infos?</a:t>
            </a:r>
            <a:endParaRPr lang="de-DE" dirty="0"/>
          </a:p>
        </p:txBody>
      </p:sp>
      <p:sp>
        <p:nvSpPr>
          <p:cNvPr id="9" name="Fußzeilenplatzhalter 28"/>
          <p:cNvSpPr>
            <a:spLocks noGrp="1"/>
          </p:cNvSpPr>
          <p:nvPr>
            <p:ph type="ftr" sz="quarter" idx="12"/>
          </p:nvPr>
        </p:nvSpPr>
        <p:spPr>
          <a:xfrm>
            <a:off x="1642255" y="6377767"/>
            <a:ext cx="2807380" cy="215900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Bürgerinformation Königsfeld</a:t>
            </a:r>
            <a:endParaRPr lang="de-DE" dirty="0"/>
          </a:p>
        </p:txBody>
      </p:sp>
      <p:sp>
        <p:nvSpPr>
          <p:cNvPr id="10" name="Datumsplatzhalter 3"/>
          <p:cNvSpPr>
            <a:spLocks noGrp="1"/>
          </p:cNvSpPr>
          <p:nvPr>
            <p:ph type="dt" sz="half" idx="10"/>
          </p:nvPr>
        </p:nvSpPr>
        <p:spPr>
          <a:xfrm>
            <a:off x="960967" y="6372225"/>
            <a:ext cx="768351" cy="215900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04.02.2025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8327406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960967" y="742202"/>
            <a:ext cx="1951008" cy="881062"/>
          </a:xfrm>
        </p:spPr>
        <p:txBody>
          <a:bodyPr/>
          <a:lstStyle/>
          <a:p>
            <a:r>
              <a:rPr lang="de-DE" dirty="0" smtClean="0"/>
              <a:t>Ausblick</a:t>
            </a:r>
            <a:endParaRPr lang="de-DE" dirty="0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960967" y="1623264"/>
            <a:ext cx="8467705" cy="3719513"/>
          </a:xfrm>
        </p:spPr>
        <p:txBody>
          <a:bodyPr/>
          <a:lstStyle/>
          <a:p>
            <a:pPr>
              <a:buFont typeface="Wingdings" panose="05000000000000000000" pitchFamily="2" charset="2"/>
              <a:buChar char="§"/>
            </a:pPr>
            <a:r>
              <a:rPr lang="de-DE" dirty="0" smtClean="0">
                <a:solidFill>
                  <a:schemeClr val="tx2"/>
                </a:solidFill>
              </a:rPr>
              <a:t>Nach der Umsetzung der planerischen Grundlagen im Landkreis werden die Entwicklung der Nachfrage, die Auslastung der Linien und der finanzielle Einsatz untersucht. Anpassungen sind möglich.</a:t>
            </a:r>
          </a:p>
          <a:p>
            <a:endParaRPr lang="de-DE" dirty="0" smtClean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de-DE" dirty="0" smtClean="0">
                <a:solidFill>
                  <a:schemeClr val="tx2"/>
                </a:solidFill>
              </a:rPr>
              <a:t>Neue Angebotsformen im Nahverkehr (z. B. On-Demand-Verkehre) werden geprüft. </a:t>
            </a:r>
          </a:p>
          <a:p>
            <a:pPr>
              <a:buFont typeface="Wingdings" panose="05000000000000000000" pitchFamily="2" charset="2"/>
              <a:buChar char="§"/>
            </a:pPr>
            <a:endParaRPr lang="de-DE" dirty="0">
              <a:solidFill>
                <a:schemeClr val="tx2"/>
              </a:solidFill>
            </a:endParaRPr>
          </a:p>
          <a:p>
            <a:pPr>
              <a:buFont typeface="Wingdings" panose="05000000000000000000" pitchFamily="2" charset="2"/>
              <a:buChar char="§"/>
            </a:pPr>
            <a:r>
              <a:rPr lang="de-DE" dirty="0" smtClean="0">
                <a:solidFill>
                  <a:schemeClr val="tx2"/>
                </a:solidFill>
              </a:rPr>
              <a:t>Ein Einsatz emissionsarmer/-freier Antriebsformen wird ebenfalls geprüft.</a:t>
            </a:r>
          </a:p>
          <a:p>
            <a:pPr>
              <a:buFont typeface="Wingdings" panose="05000000000000000000" pitchFamily="2" charset="2"/>
              <a:buChar char="§"/>
            </a:pPr>
            <a:endParaRPr lang="de-DE" dirty="0">
              <a:solidFill>
                <a:schemeClr val="tx2"/>
              </a:solidFill>
            </a:endParaRPr>
          </a:p>
          <a:p>
            <a:pPr marL="0" indent="0">
              <a:buNone/>
              <a:tabLst>
                <a:tab pos="361950" algn="l"/>
              </a:tabLst>
            </a:pPr>
            <a:r>
              <a:rPr lang="de-DE" dirty="0" smtClean="0">
                <a:solidFill>
                  <a:schemeClr val="tx2"/>
                </a:solidFill>
              </a:rPr>
              <a:t>-&gt; Die Fortschreibung des Nahverkehrsplans als planerische Grundlage der 	künftigen Ziele und Rahmenbedingungen des ÖPNVs im Kreis steht auf 	der Agenda.</a:t>
            </a:r>
            <a:endParaRPr lang="de-DE" dirty="0">
              <a:solidFill>
                <a:schemeClr val="tx2"/>
              </a:solidFill>
            </a:endParaRP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r>
              <a:rPr lang="de-DE" dirty="0" smtClean="0"/>
              <a:t>04.02.2025</a:t>
            </a:r>
            <a:endParaRPr lang="de-DE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AE8B9577-072D-404A-ACDF-DA0DCF3A4A33}" type="slidenum">
              <a:rPr lang="de-DE" smtClean="0"/>
              <a:pPr>
                <a:defRPr/>
              </a:pPr>
              <a:t>22</a:t>
            </a:fld>
            <a:endParaRPr lang="de-DE"/>
          </a:p>
        </p:txBody>
      </p:sp>
      <p:sp>
        <p:nvSpPr>
          <p:cNvPr id="8" name="Fußzeilenplatzhalter 28"/>
          <p:cNvSpPr>
            <a:spLocks noGrp="1"/>
          </p:cNvSpPr>
          <p:nvPr>
            <p:ph type="ftr" sz="quarter" idx="12"/>
          </p:nvPr>
        </p:nvSpPr>
        <p:spPr>
          <a:xfrm>
            <a:off x="1642255" y="6377767"/>
            <a:ext cx="2807380" cy="215900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Bürgerinformation Königsfeld</a:t>
            </a:r>
            <a:endParaRPr lang="de-DE" dirty="0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750980" y="2625317"/>
            <a:ext cx="1853826" cy="26454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97828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oliennummernplatzhalt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>
              <a:defRPr/>
            </a:pPr>
            <a:fld id="{82A1BC23-58FA-4178-ADE3-5C225B5621C1}" type="slidenum">
              <a:rPr lang="de-DE" smtClean="0"/>
              <a:pPr>
                <a:defRPr/>
              </a:pPr>
              <a:t>23</a:t>
            </a:fld>
            <a:endParaRPr lang="de-DE"/>
          </a:p>
        </p:txBody>
      </p:sp>
      <p:sp>
        <p:nvSpPr>
          <p:cNvPr id="7" name="Titel 1"/>
          <p:cNvSpPr txBox="1">
            <a:spLocks/>
          </p:cNvSpPr>
          <p:nvPr/>
        </p:nvSpPr>
        <p:spPr bwMode="auto">
          <a:xfrm>
            <a:off x="1895573" y="2188063"/>
            <a:ext cx="9118600" cy="8810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</a:bodyPr>
          <a:lstStyle>
            <a:lvl1pPr algn="l" defTabSz="457200" rtl="0" eaLnBrk="1" fontAlgn="base" hangingPunct="1">
              <a:lnSpc>
                <a:spcPts val="3700"/>
              </a:lnSpc>
              <a:spcBef>
                <a:spcPct val="0"/>
              </a:spcBef>
              <a:spcAft>
                <a:spcPct val="0"/>
              </a:spcAft>
              <a:defRPr sz="3500" kern="1200">
                <a:solidFill>
                  <a:srgbClr val="6A8FB5"/>
                </a:solidFill>
                <a:latin typeface="Tahoma"/>
                <a:ea typeface="Geneva" pitchFamily="-105" charset="-128"/>
                <a:cs typeface="Geneva" pitchFamily="-105" charset="-128"/>
              </a:defRPr>
            </a:lvl1pPr>
            <a:lvl2pPr algn="l" defTabSz="457200" rtl="0" eaLnBrk="1" fontAlgn="base" hangingPunct="1">
              <a:lnSpc>
                <a:spcPts val="3700"/>
              </a:lnSpc>
              <a:spcBef>
                <a:spcPct val="0"/>
              </a:spcBef>
              <a:spcAft>
                <a:spcPct val="0"/>
              </a:spcAft>
              <a:defRPr sz="3500">
                <a:solidFill>
                  <a:srgbClr val="6A8FB5"/>
                </a:solidFill>
                <a:latin typeface="Tahoma" pitchFamily="-105" charset="0"/>
                <a:ea typeface="Geneva" pitchFamily="-105" charset="-128"/>
                <a:cs typeface="Geneva" pitchFamily="-105" charset="-128"/>
              </a:defRPr>
            </a:lvl2pPr>
            <a:lvl3pPr algn="l" defTabSz="457200" rtl="0" eaLnBrk="1" fontAlgn="base" hangingPunct="1">
              <a:lnSpc>
                <a:spcPts val="3700"/>
              </a:lnSpc>
              <a:spcBef>
                <a:spcPct val="0"/>
              </a:spcBef>
              <a:spcAft>
                <a:spcPct val="0"/>
              </a:spcAft>
              <a:defRPr sz="3500">
                <a:solidFill>
                  <a:srgbClr val="6A8FB5"/>
                </a:solidFill>
                <a:latin typeface="Tahoma" pitchFamily="-105" charset="0"/>
                <a:ea typeface="Geneva" pitchFamily="-105" charset="-128"/>
                <a:cs typeface="Geneva" pitchFamily="-105" charset="-128"/>
              </a:defRPr>
            </a:lvl3pPr>
            <a:lvl4pPr algn="l" defTabSz="457200" rtl="0" eaLnBrk="1" fontAlgn="base" hangingPunct="1">
              <a:lnSpc>
                <a:spcPts val="3700"/>
              </a:lnSpc>
              <a:spcBef>
                <a:spcPct val="0"/>
              </a:spcBef>
              <a:spcAft>
                <a:spcPct val="0"/>
              </a:spcAft>
              <a:defRPr sz="3500">
                <a:solidFill>
                  <a:srgbClr val="6A8FB5"/>
                </a:solidFill>
                <a:latin typeface="Tahoma" pitchFamily="-105" charset="0"/>
                <a:ea typeface="Geneva" pitchFamily="-105" charset="-128"/>
                <a:cs typeface="Geneva" pitchFamily="-105" charset="-128"/>
              </a:defRPr>
            </a:lvl4pPr>
            <a:lvl5pPr algn="l" defTabSz="457200" rtl="0" eaLnBrk="1" fontAlgn="base" hangingPunct="1">
              <a:lnSpc>
                <a:spcPts val="3700"/>
              </a:lnSpc>
              <a:spcBef>
                <a:spcPct val="0"/>
              </a:spcBef>
              <a:spcAft>
                <a:spcPct val="0"/>
              </a:spcAft>
              <a:defRPr sz="3500">
                <a:solidFill>
                  <a:srgbClr val="6A8FB5"/>
                </a:solidFill>
                <a:latin typeface="Tahoma" pitchFamily="-105" charset="0"/>
                <a:ea typeface="Geneva" pitchFamily="-105" charset="-128"/>
                <a:cs typeface="Geneva" pitchFamily="-105" charset="-128"/>
              </a:defRPr>
            </a:lvl5pPr>
            <a:lvl6pPr marL="4572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pitchFamily="-105" charset="-128"/>
                <a:cs typeface="Geneva" pitchFamily="-105" charset="-128"/>
              </a:defRPr>
            </a:lvl6pPr>
            <a:lvl7pPr marL="9144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pitchFamily="-105" charset="-128"/>
                <a:cs typeface="Geneva" pitchFamily="-105" charset="-128"/>
              </a:defRPr>
            </a:lvl7pPr>
            <a:lvl8pPr marL="13716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pitchFamily="-105" charset="-128"/>
                <a:cs typeface="Geneva" pitchFamily="-105" charset="-128"/>
              </a:defRPr>
            </a:lvl8pPr>
            <a:lvl9pPr marL="1828800" algn="ctr" defTabSz="457200" rtl="0" eaLnBrk="1" fontAlgn="base" hangingPunct="1"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" charset="0"/>
                <a:ea typeface="Geneva" pitchFamily="-105" charset="-128"/>
                <a:cs typeface="Geneva" pitchFamily="-105" charset="-128"/>
              </a:defRPr>
            </a:lvl9pPr>
          </a:lstStyle>
          <a:p>
            <a:r>
              <a:rPr lang="de-DE" dirty="0" smtClean="0"/>
              <a:t>Vielen Dank für Ihre Aufmerksamkeit! </a:t>
            </a:r>
            <a:endParaRPr lang="de-DE" dirty="0"/>
          </a:p>
        </p:txBody>
      </p:sp>
      <p:sp>
        <p:nvSpPr>
          <p:cNvPr id="9" name="Fußzeilenplatzhalter 28"/>
          <p:cNvSpPr>
            <a:spLocks noGrp="1"/>
          </p:cNvSpPr>
          <p:nvPr>
            <p:ph type="ftr" sz="quarter" idx="12"/>
          </p:nvPr>
        </p:nvSpPr>
        <p:spPr>
          <a:xfrm>
            <a:off x="1642255" y="6377767"/>
            <a:ext cx="2807380" cy="215900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Bürgerinformation Königsfeld</a:t>
            </a:r>
            <a:endParaRPr lang="de-DE" dirty="0"/>
          </a:p>
        </p:txBody>
      </p:sp>
      <p:sp>
        <p:nvSpPr>
          <p:cNvPr id="10" name="Datumsplatzhalter 3"/>
          <p:cNvSpPr>
            <a:spLocks noGrp="1"/>
          </p:cNvSpPr>
          <p:nvPr>
            <p:ph type="dt" sz="half" idx="10"/>
          </p:nvPr>
        </p:nvSpPr>
        <p:spPr>
          <a:xfrm>
            <a:off x="960967" y="6372225"/>
            <a:ext cx="768351" cy="215900"/>
          </a:xfrm>
        </p:spPr>
        <p:txBody>
          <a:bodyPr/>
          <a:lstStyle/>
          <a:p>
            <a:pPr>
              <a:defRPr/>
            </a:pPr>
            <a:r>
              <a:rPr lang="de-DE" dirty="0" smtClean="0"/>
              <a:t>04.02.2025</a:t>
            </a:r>
            <a:endParaRPr lang="de-DE" dirty="0"/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 rotWithShape="1">
          <a:blip r:embed="rId2"/>
          <a:srcRect l="18622" t="23848" r="22196" b="10181"/>
          <a:stretch/>
        </p:blipFill>
        <p:spPr>
          <a:xfrm>
            <a:off x="3527360" y="3074615"/>
            <a:ext cx="3935572" cy="2361342"/>
          </a:xfrm>
          <a:prstGeom prst="rect">
            <a:avLst/>
          </a:prstGeom>
        </p:spPr>
      </p:pic>
      <p:sp>
        <p:nvSpPr>
          <p:cNvPr id="11" name="Textfeld 10"/>
          <p:cNvSpPr txBox="1"/>
          <p:nvPr/>
        </p:nvSpPr>
        <p:spPr>
          <a:xfrm>
            <a:off x="3449723" y="5435957"/>
            <a:ext cx="1847401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de-DE" sz="900" dirty="0">
                <a:solidFill>
                  <a:schemeClr val="bg1">
                    <a:lumMod val="65000"/>
                  </a:schemeClr>
                </a:solidFill>
              </a:rPr>
              <a:t>Quelle: </a:t>
            </a:r>
            <a:r>
              <a:rPr lang="de-DE" sz="900" dirty="0" smtClean="0">
                <a:solidFill>
                  <a:schemeClr val="bg1">
                    <a:lumMod val="65000"/>
                  </a:schemeClr>
                </a:solidFill>
              </a:rPr>
              <a:t>LGL BW</a:t>
            </a:r>
            <a:endParaRPr lang="de-DE" sz="900" dirty="0">
              <a:solidFill>
                <a:schemeClr val="bg1">
                  <a:lumMod val="65000"/>
                </a:schemeClr>
              </a:solidFill>
            </a:endParaRPr>
          </a:p>
        </p:txBody>
      </p:sp>
      <p:pic>
        <p:nvPicPr>
          <p:cNvPr id="2" name="Grafik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0393" y="526464"/>
            <a:ext cx="3192261" cy="950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34474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PowerPoint_Master_4-3">
  <a:themeElements>
    <a:clrScheme name="Benutzerdefiniert 1">
      <a:dk1>
        <a:sysClr val="windowText" lastClr="000000"/>
      </a:dk1>
      <a:lt1>
        <a:srgbClr val="FFFFFF"/>
      </a:lt1>
      <a:dk2>
        <a:srgbClr val="00619E"/>
      </a:dk2>
      <a:lt2>
        <a:srgbClr val="8FAFD2"/>
      </a:lt2>
      <a:accent1>
        <a:srgbClr val="00619E"/>
      </a:accent1>
      <a:accent2>
        <a:srgbClr val="DC2227"/>
      </a:accent2>
      <a:accent3>
        <a:srgbClr val="8FAFD2"/>
      </a:accent3>
      <a:accent4>
        <a:srgbClr val="595959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Landratsamt Hausschrift">
      <a:majorFont>
        <a:latin typeface="Tahoma"/>
        <a:ea typeface=""/>
        <a:cs typeface=""/>
      </a:majorFont>
      <a:minorFont>
        <a:latin typeface="Tahom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PowerPoint_Master_4-3</Template>
  <TotalTime>0</TotalTime>
  <Words>1105</Words>
  <Application>Microsoft Office PowerPoint</Application>
  <PresentationFormat>Breitbild</PresentationFormat>
  <Paragraphs>232</Paragraphs>
  <Slides>23</Slides>
  <Notes>0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8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23</vt:i4>
      </vt:variant>
    </vt:vector>
  </HeadingPairs>
  <TitlesOfParts>
    <vt:vector size="32" baseType="lpstr">
      <vt:lpstr>Arial</vt:lpstr>
      <vt:lpstr>Calibri</vt:lpstr>
      <vt:lpstr>Courier New</vt:lpstr>
      <vt:lpstr>Geneva</vt:lpstr>
      <vt:lpstr>Symbol</vt:lpstr>
      <vt:lpstr>Tahoma</vt:lpstr>
      <vt:lpstr>Trebuchet MS</vt:lpstr>
      <vt:lpstr>Wingdings</vt:lpstr>
      <vt:lpstr>PowerPoint_Master_4-3</vt:lpstr>
      <vt:lpstr>Überblick über den Öffentlichen Personennahverkehr ÖPNV</vt:lpstr>
      <vt:lpstr>Wer macht was?</vt:lpstr>
      <vt:lpstr>Wer macht was?</vt:lpstr>
      <vt:lpstr>Planerische Grundlagen des Kreises</vt:lpstr>
      <vt:lpstr>Planerische Grundlagen des Kreises</vt:lpstr>
      <vt:lpstr>Umsetzung im Landkreis</vt:lpstr>
      <vt:lpstr>Umsetzung im Landkreis</vt:lpstr>
      <vt:lpstr>Umsetzung in Königsfeld</vt:lpstr>
      <vt:lpstr>Umsetzung in Königsfeld</vt:lpstr>
      <vt:lpstr>Linie 660: Villingen – Mönchweiler – Königsfeld – Peterzell – St. Georgen</vt:lpstr>
      <vt:lpstr>Linie 760: Königsfeld – Erdmannsweiler – Neuhausen – Obereschach – Kappel – Weilersbach – Klinikum – Schwenningen </vt:lpstr>
      <vt:lpstr>Linie 650: Villingen – Obereschach – Niedereschach (Anschluss in Obereschach)</vt:lpstr>
      <vt:lpstr>Linie 655: Mönchweiler/Villingen – Obereschach – Neuhausen - Niedereschach</vt:lpstr>
      <vt:lpstr>Linie 680: Königsfeld – Neuhausen – Erdmannsw. – Burgberg – Weiler - Niedereschach</vt:lpstr>
      <vt:lpstr>Linie 670: Königsfeld –  Buchenberg – St. Georgen</vt:lpstr>
      <vt:lpstr>Linie 675: Königsfeld –  Buchenberg – Mühllehen  </vt:lpstr>
      <vt:lpstr>Linie 7486: Königsfeld – Hardt – Schramberg </vt:lpstr>
      <vt:lpstr>Zusammenfassung: ÖPNV in Königsfeld</vt:lpstr>
      <vt:lpstr>PowerPoint-Präsentation</vt:lpstr>
      <vt:lpstr>PowerPoint-Präsentation</vt:lpstr>
      <vt:lpstr>PowerPoint-Präsentation</vt:lpstr>
      <vt:lpstr>Ausblick</vt:lpstr>
      <vt:lpstr>PowerPoint-Präsentation</vt:lpstr>
    </vt:vector>
  </TitlesOfParts>
  <Company>LRASBK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Nahverkehrsplan 2017</dc:title>
  <dc:creator>Preiser Sabine</dc:creator>
  <cp:lastModifiedBy>Katja Pflüger</cp:lastModifiedBy>
  <cp:revision>462</cp:revision>
  <cp:lastPrinted>2025-02-04T14:34:08Z</cp:lastPrinted>
  <dcterms:created xsi:type="dcterms:W3CDTF">2017-07-27T11:21:50Z</dcterms:created>
  <dcterms:modified xsi:type="dcterms:W3CDTF">2025-02-05T09:45:54Z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OS_LastOpenTime">
    <vt:lpwstr>5/26/2020 11:02:19 AM</vt:lpwstr>
  </property>
  <property fmtid="{D5CDD505-2E9C-101B-9397-08002B2CF9AE}" pid="3" name="OS_LastOpenUser">
    <vt:lpwstr>SBK3147</vt:lpwstr>
  </property>
  <property fmtid="{D5CDD505-2E9C-101B-9397-08002B2CF9AE}" pid="4" name="os_autosavelastposition7345336">
    <vt:lpwstr>Slide83</vt:lpwstr>
  </property>
  <property fmtid="{D5CDD505-2E9C-101B-9397-08002B2CF9AE}" pid="5" name="OS_LastSave">
    <vt:lpwstr>5/19/2020 4:23:18 PM</vt:lpwstr>
  </property>
  <property fmtid="{D5CDD505-2E9C-101B-9397-08002B2CF9AE}" pid="6" name="OS_LastSaveUser">
    <vt:lpwstr>SBK4780</vt:lpwstr>
  </property>
  <property fmtid="{D5CDD505-2E9C-101B-9397-08002B2CF9AE}" pid="7" name="OS_LastDocumentSaved">
    <vt:bool>false</vt:bool>
  </property>
  <property fmtid="{D5CDD505-2E9C-101B-9397-08002B2CF9AE}" pid="8" name="MustSave">
    <vt:bool>false</vt:bool>
  </property>
  <property fmtid="{D5CDD505-2E9C-101B-9397-08002B2CF9AE}" pid="9" name="os_autosavelastposition7148424">
    <vt:lpwstr>Slide2</vt:lpwstr>
  </property>
</Properties>
</file>