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4" r:id="rId3"/>
    <p:sldId id="257" r:id="rId4"/>
    <p:sldId id="261" r:id="rId5"/>
    <p:sldId id="258" r:id="rId6"/>
    <p:sldId id="265" r:id="rId7"/>
    <p:sldId id="266" r:id="rId8"/>
    <p:sldId id="262" r:id="rId9"/>
    <p:sldId id="263" r:id="rId10"/>
    <p:sldId id="267" r:id="rId11"/>
    <p:sldId id="273" r:id="rId12"/>
    <p:sldId id="271" r:id="rId13"/>
    <p:sldId id="276" r:id="rId14"/>
    <p:sldId id="268" r:id="rId15"/>
    <p:sldId id="270" r:id="rId16"/>
    <p:sldId id="272" r:id="rId17"/>
    <p:sldId id="274" r:id="rId18"/>
    <p:sldId id="275" r:id="rId19"/>
    <p:sldId id="260" r:id="rId20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  <p:embeddedFont>
      <p:font typeface="Open Sans" panose="020B0604020202020204" charset="0"/>
      <p:regular r:id="rId31"/>
      <p:bold r:id="rId32"/>
      <p:italic r:id="rId33"/>
      <p:boldItalic r:id="rId34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428C"/>
    <a:srgbClr val="FF3399"/>
    <a:srgbClr val="54565B"/>
    <a:srgbClr val="EF9600"/>
    <a:srgbClr val="FFE4B9"/>
    <a:srgbClr val="3594A1"/>
    <a:srgbClr val="77C8D2"/>
    <a:srgbClr val="595959"/>
    <a:srgbClr val="C07700"/>
    <a:srgbClr val="FFEA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99"/>
    <p:restoredTop sz="94612"/>
  </p:normalViewPr>
  <p:slideViewPr>
    <p:cSldViewPr snapToGrid="0">
      <p:cViewPr varScale="1">
        <p:scale>
          <a:sx n="124" d="100"/>
          <a:sy n="124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66F750F-00F8-46C5-AEAE-DD830AAA5F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CA38EDD-AEFF-4B2E-84D7-CB624AF778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16DCB-70B3-4114-B8D9-9503F75D2D1E}" type="datetimeFigureOut">
              <a:rPr lang="de-DE" smtClean="0"/>
              <a:t>05.02.2025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5EEF805-0FB4-4AF9-8C30-709FDDD07E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752674B-EAF6-40B2-AFEC-E09B643E6D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59037-0568-47DC-9593-1C6A906070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1534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894BF-DCF0-7A49-B157-0E5A2760AC98}" type="datetimeFigureOut">
              <a:rPr lang="de-DE" smtClean="0"/>
              <a:t>05.02.2025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129FF-D880-434F-A50C-20D9A1EFC89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1903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DC10325F-DE29-4F91-3C0D-1C3BA7F7C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67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 userDrawn="1">
          <p15:clr>
            <a:srgbClr val="FBAE40"/>
          </p15:clr>
        </p15:guide>
        <p15:guide id="2" pos="111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EBB91926-2F97-60FD-DA97-F427A34882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150" y="425750"/>
            <a:ext cx="1698763" cy="35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3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C9EB51E5-AF69-745F-393B-6731FCC1E1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6" r="285" b="-286"/>
          <a:stretch/>
        </p:blipFill>
        <p:spPr>
          <a:xfrm>
            <a:off x="-1" y="0"/>
            <a:ext cx="12192001" cy="6317200"/>
          </a:xfrm>
          <a:prstGeom prst="rect">
            <a:avLst/>
          </a:prstGeom>
        </p:spPr>
      </p:pic>
      <p:pic>
        <p:nvPicPr>
          <p:cNvPr id="2" name="Grafik 1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917510E8-F4FE-4E73-9F12-67A4C763F8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8150" y="425750"/>
            <a:ext cx="1698763" cy="35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9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lgrau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8CA1455-EFF4-08A8-0883-20F2846F69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4" r="449" b="-232"/>
          <a:stretch/>
        </p:blipFill>
        <p:spPr>
          <a:xfrm>
            <a:off x="0" y="0"/>
            <a:ext cx="12192000" cy="6324296"/>
          </a:xfrm>
          <a:prstGeom prst="rect">
            <a:avLst/>
          </a:prstGeom>
        </p:spPr>
      </p:pic>
      <p:pic>
        <p:nvPicPr>
          <p:cNvPr id="15" name="Grafik 14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64E841E3-65A3-C7A1-B0D9-86F0894BE1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8150" y="425750"/>
            <a:ext cx="1698763" cy="35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71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C9EB51E5-AF69-745F-393B-6731FCC1E1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6" b="-286"/>
          <a:stretch/>
        </p:blipFill>
        <p:spPr>
          <a:xfrm>
            <a:off x="0" y="18000"/>
            <a:ext cx="12192000" cy="6299200"/>
          </a:xfrm>
          <a:prstGeom prst="rect">
            <a:avLst/>
          </a:prstGeom>
        </p:spPr>
      </p:pic>
      <p:sp>
        <p:nvSpPr>
          <p:cNvPr id="16" name="Bildplatzhalter 2">
            <a:extLst>
              <a:ext uri="{FF2B5EF4-FFF2-40B4-BE49-F238E27FC236}">
                <a16:creationId xmlns:a16="http://schemas.microsoft.com/office/drawing/2014/main" id="{7AC7EC0D-2E8A-5836-1677-C43411AFF8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3023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127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C9EB51E5-AF69-745F-393B-6731FCC1E1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86" b="-286"/>
          <a:stretch/>
        </p:blipFill>
        <p:spPr>
          <a:xfrm>
            <a:off x="0" y="18000"/>
            <a:ext cx="12192000" cy="62992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1E951501-B0E8-4870-8955-34F17BB60A07}"/>
              </a:ext>
            </a:extLst>
          </p:cNvPr>
          <p:cNvSpPr/>
          <p:nvPr userDrawn="1"/>
        </p:nvSpPr>
        <p:spPr>
          <a:xfrm>
            <a:off x="0" y="0"/>
            <a:ext cx="12192000" cy="6317200"/>
          </a:xfrm>
          <a:prstGeom prst="rect">
            <a:avLst/>
          </a:prstGeom>
          <a:solidFill>
            <a:srgbClr val="EF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87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E0BE15B8-7F77-76DF-A1D1-FEFB44BAC1E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97968CF0-A7F2-6DC2-18CA-3559BB733690}"/>
              </a:ext>
            </a:extLst>
          </p:cNvPr>
          <p:cNvSpPr/>
          <p:nvPr userDrawn="1"/>
        </p:nvSpPr>
        <p:spPr>
          <a:xfrm>
            <a:off x="0" y="6305797"/>
            <a:ext cx="12192000" cy="552204"/>
          </a:xfrm>
          <a:prstGeom prst="rect">
            <a:avLst/>
          </a:prstGeom>
          <a:solidFill>
            <a:srgbClr val="EF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EF960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5C0A350-0C4A-EF91-7B63-F081EBBB5CB0}"/>
              </a:ext>
            </a:extLst>
          </p:cNvPr>
          <p:cNvSpPr txBox="1"/>
          <p:nvPr userDrawn="1"/>
        </p:nvSpPr>
        <p:spPr>
          <a:xfrm>
            <a:off x="370975" y="6424787"/>
            <a:ext cx="4360245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50" b="1" baseline="0" dirty="0">
                <a:solidFill>
                  <a:schemeClr val="bg1"/>
                </a:solidFill>
                <a:latin typeface="Open Sans" panose="020B0606030504020204" pitchFamily="34" charset="0"/>
              </a:rPr>
              <a:t>Verkehrsverbund</a:t>
            </a:r>
            <a:r>
              <a:rPr lang="de-DE" sz="1250" baseline="0" dirty="0">
                <a:solidFill>
                  <a:schemeClr val="bg1"/>
                </a:solidFill>
                <a:latin typeface="Open Sans" panose="020B0606030504020204" pitchFamily="34" charset="0"/>
              </a:rPr>
              <a:t> Schwarzwald-Baar-Heuberg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8E46ADF9-6DFE-F6A2-4F49-7FBB8D3F8B6E}"/>
              </a:ext>
            </a:extLst>
          </p:cNvPr>
          <p:cNvSpPr txBox="1">
            <a:spLocks/>
          </p:cNvSpPr>
          <p:nvPr userDrawn="1"/>
        </p:nvSpPr>
        <p:spPr>
          <a:xfrm>
            <a:off x="10162904" y="6439552"/>
            <a:ext cx="1012190" cy="28469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B55ED0A-722E-5B4C-85FA-291F0899C07C}" type="datetimeFigureOut">
              <a:rPr lang="de-DE" sz="1250" kern="1200" baseline="0" smtClean="0">
                <a:solidFill>
                  <a:schemeClr val="bg1"/>
                </a:solidFill>
                <a:latin typeface="Open Sans" panose="020B0606030504020204" pitchFamily="34" charset="0"/>
                <a:ea typeface="+mn-ea"/>
                <a:cs typeface="+mn-cs"/>
              </a:rPr>
              <a:pPr/>
              <a:t>05.02.2025</a:t>
            </a:fld>
            <a:endParaRPr lang="de-DE" sz="1250" kern="1200" baseline="0" dirty="0">
              <a:solidFill>
                <a:schemeClr val="bg1"/>
              </a:solidFill>
              <a:latin typeface="Open Sans" panose="020B0606030504020204" pitchFamily="34" charset="0"/>
              <a:ea typeface="+mn-ea"/>
              <a:cs typeface="+mn-cs"/>
            </a:endParaRP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C06B7E2-29E2-E358-AEFD-3B6B5707EB64}"/>
              </a:ext>
            </a:extLst>
          </p:cNvPr>
          <p:cNvSpPr txBox="1">
            <a:spLocks/>
          </p:cNvSpPr>
          <p:nvPr userDrawn="1"/>
        </p:nvSpPr>
        <p:spPr>
          <a:xfrm>
            <a:off x="10926678" y="6425997"/>
            <a:ext cx="894347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6AE9D-2F7B-CC4F-9AAB-D1EC968A611B}" type="slidenum">
              <a:rPr lang="de-DE" sz="1250" kern="1200" baseline="0" smtClean="0">
                <a:solidFill>
                  <a:schemeClr val="bg1"/>
                </a:solidFill>
                <a:latin typeface="Open Sans" panose="020B0606030504020204" pitchFamily="34" charset="0"/>
                <a:ea typeface="+mn-ea"/>
                <a:cs typeface="+mn-cs"/>
              </a:rPr>
              <a:pPr algn="r"/>
              <a:t>‹Nr.›</a:t>
            </a:fld>
            <a:endParaRPr lang="de-DE" sz="1250" kern="1200" baseline="0" dirty="0">
              <a:solidFill>
                <a:schemeClr val="bg1"/>
              </a:solidFill>
              <a:latin typeface="Open Sans" panose="020B06060305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606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D10AE514-5F7A-408B-99F4-4584BD3A9CE5}"/>
              </a:ext>
            </a:extLst>
          </p:cNvPr>
          <p:cNvSpPr txBox="1"/>
          <p:nvPr/>
        </p:nvSpPr>
        <p:spPr>
          <a:xfrm>
            <a:off x="241041" y="2489902"/>
            <a:ext cx="11709918" cy="3477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48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Move</a:t>
            </a:r>
          </a:p>
          <a:p>
            <a:pPr algn="ctr"/>
            <a:r>
              <a:rPr lang="de-DE" sz="4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Der neue Verbundtarif in der Region Schwarzwald-Baar-Heuberg</a:t>
            </a:r>
          </a:p>
          <a:p>
            <a:pPr algn="ctr"/>
            <a:endParaRPr lang="de-DE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de-DE" sz="1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Michael Podolski, Geschäftsführer</a:t>
            </a:r>
          </a:p>
        </p:txBody>
      </p:sp>
    </p:spTree>
    <p:extLst>
      <p:ext uri="{BB962C8B-B14F-4D97-AF65-F5344CB8AC3E}">
        <p14:creationId xmlns:p14="http://schemas.microsoft.com/office/powerpoint/2010/main" val="3266396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FD7A831-1D3C-4EFC-8600-CEAB6313F75D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</p:grpSpPr>
        <p:sp>
          <p:nvSpPr>
            <p:cNvPr id="3" name="Abgerundetes Rechteck 1">
              <a:extLst>
                <a:ext uri="{FF2B5EF4-FFF2-40B4-BE49-F238E27FC236}">
                  <a16:creationId xmlns:a16="http://schemas.microsoft.com/office/drawing/2014/main" id="{CCA2906A-CF0E-4A92-9C5A-B9A86F35AA15}"/>
                </a:ext>
              </a:extLst>
            </p:cNvPr>
            <p:cNvSpPr/>
            <p:nvPr/>
          </p:nvSpPr>
          <p:spPr>
            <a:xfrm>
              <a:off x="498498" y="971121"/>
              <a:ext cx="5277151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B9FAB45E-BF68-4ED4-B4D6-C25AFBF6F2BF}"/>
                </a:ext>
              </a:extLst>
            </p:cNvPr>
            <p:cNvSpPr txBox="1"/>
            <p:nvPr/>
          </p:nvSpPr>
          <p:spPr>
            <a:xfrm>
              <a:off x="581025" y="1024227"/>
              <a:ext cx="64635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Ticket kauf bisher…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E81754FE-9532-489D-BEBD-3A85ABB02DB0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ED60F3D5-1F2C-4603-8B11-AF96AB1C99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8" t="2415" r="1617" b="2798"/>
          <a:stretch/>
        </p:blipFill>
        <p:spPr>
          <a:xfrm>
            <a:off x="2847702" y="1968992"/>
            <a:ext cx="6662057" cy="3770820"/>
          </a:xfrm>
          <a:prstGeom prst="roundRect">
            <a:avLst>
              <a:gd name="adj" fmla="val 166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4804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1">
            <a:extLst>
              <a:ext uri="{FF2B5EF4-FFF2-40B4-BE49-F238E27FC236}">
                <a16:creationId xmlns:a16="http://schemas.microsoft.com/office/drawing/2014/main" id="{B31035CC-4AAA-4829-9F8C-26BCCED31322}"/>
              </a:ext>
            </a:extLst>
          </p:cNvPr>
          <p:cNvSpPr/>
          <p:nvPr/>
        </p:nvSpPr>
        <p:spPr>
          <a:xfrm>
            <a:off x="1313500" y="4913705"/>
            <a:ext cx="9565000" cy="973597"/>
          </a:xfrm>
          <a:prstGeom prst="roundRect">
            <a:avLst/>
          </a:prstGeom>
          <a:noFill/>
          <a:ln w="57150">
            <a:solidFill>
              <a:srgbClr val="EF96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Das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bisherige System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war für den Fahrgast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teuer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undurchschaubar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und eine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hohe Einstiegshürde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den umweltfreundlichen Nahverkehr</a:t>
            </a:r>
            <a:endParaRPr lang="de-DE" baseline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A0550D-AE2E-46B3-B771-C7B49CDF06A4}"/>
              </a:ext>
            </a:extLst>
          </p:cNvPr>
          <p:cNvSpPr txBox="1"/>
          <p:nvPr/>
        </p:nvSpPr>
        <p:spPr>
          <a:xfrm>
            <a:off x="498498" y="2084168"/>
            <a:ext cx="1138468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Bis Ende 2022 gab es in der Region drei Verbünde mit vier verschiedenen Tarifen </a:t>
            </a:r>
            <a:b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(VSB, VVR, </a:t>
            </a:r>
            <a:r>
              <a:rPr lang="de-DE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TUTicket</a:t>
            </a: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verbundüberschreitende </a:t>
            </a: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3er-Tarif). 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Jeder hatte eigene Preise, Regeln und Ausnahmen.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Die 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drei lokalen </a:t>
            </a: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Verbünde waren verschieden organisiert und verfolgten eigene Preisstrategien.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Das 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Gesamtsystem</a:t>
            </a: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bestand aus 27 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kleinteilige </a:t>
            </a: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Tarifzonen, wodurch lange Strecken </a:t>
            </a:r>
            <a:b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viele Preissprünge bedeuteten.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5034352-702D-4035-8143-7B251FA9FA45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</p:grpSpPr>
        <p:sp>
          <p:nvSpPr>
            <p:cNvPr id="9" name="Abgerundetes Rechteck 1">
              <a:extLst>
                <a:ext uri="{FF2B5EF4-FFF2-40B4-BE49-F238E27FC236}">
                  <a16:creationId xmlns:a16="http://schemas.microsoft.com/office/drawing/2014/main" id="{07A8BF12-4FA5-46BA-BB64-694A264E6B5E}"/>
                </a:ext>
              </a:extLst>
            </p:cNvPr>
            <p:cNvSpPr/>
            <p:nvPr/>
          </p:nvSpPr>
          <p:spPr>
            <a:xfrm>
              <a:off x="498498" y="971121"/>
              <a:ext cx="5277151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D507B015-64AA-4EEA-AF57-B13F2DCAB861}"/>
                </a:ext>
              </a:extLst>
            </p:cNvPr>
            <p:cNvSpPr txBox="1"/>
            <p:nvPr/>
          </p:nvSpPr>
          <p:spPr>
            <a:xfrm>
              <a:off x="581025" y="1024227"/>
              <a:ext cx="64635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Ticket kauf bisher…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3FD8D7C0-C38F-443A-887E-51C4513EC83F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902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3CA53AD-AB59-4162-9E77-D363F7605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653" y="3187582"/>
            <a:ext cx="4687834" cy="139598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982835B-E96B-4AF6-BF68-C7A983B8E3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504" y="3489256"/>
            <a:ext cx="2624679" cy="80121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32FBBE0-E34D-4CE7-A73D-898710164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339" y="4495082"/>
            <a:ext cx="2281476" cy="100454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F684F1E-D8D5-4EEA-A143-91A454D499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549" y="2552166"/>
            <a:ext cx="2632588" cy="67313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CAD8015-19AA-4B7D-BA2B-02F0E359EA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87" y="2377053"/>
            <a:ext cx="806940" cy="581533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1FE5A25-5A79-40F3-9D96-3826AC142B70}"/>
              </a:ext>
            </a:extLst>
          </p:cNvPr>
          <p:cNvGrpSpPr/>
          <p:nvPr/>
        </p:nvGrpSpPr>
        <p:grpSpPr>
          <a:xfrm>
            <a:off x="498497" y="1118188"/>
            <a:ext cx="11693503" cy="648511"/>
            <a:chOff x="498497" y="971121"/>
            <a:chExt cx="11693503" cy="648511"/>
          </a:xfrm>
        </p:grpSpPr>
        <p:sp>
          <p:nvSpPr>
            <p:cNvPr id="8" name="Abgerundetes Rechteck 1">
              <a:extLst>
                <a:ext uri="{FF2B5EF4-FFF2-40B4-BE49-F238E27FC236}">
                  <a16:creationId xmlns:a16="http://schemas.microsoft.com/office/drawing/2014/main" id="{AAF28A36-F7A0-476E-A12E-D2D91AA29A93}"/>
                </a:ext>
              </a:extLst>
            </p:cNvPr>
            <p:cNvSpPr/>
            <p:nvPr/>
          </p:nvSpPr>
          <p:spPr>
            <a:xfrm>
              <a:off x="498497" y="971121"/>
              <a:ext cx="2808229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F24C4B4D-0190-42C6-A25F-F259D4215C0B}"/>
                </a:ext>
              </a:extLst>
            </p:cNvPr>
            <p:cNvSpPr txBox="1"/>
            <p:nvPr/>
          </p:nvSpPr>
          <p:spPr>
            <a:xfrm>
              <a:off x="581025" y="1024227"/>
              <a:ext cx="27257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Maßnahme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10" name="Gerader Verbinder 9">
              <a:extLst>
                <a:ext uri="{FF2B5EF4-FFF2-40B4-BE49-F238E27FC236}">
                  <a16:creationId xmlns:a16="http://schemas.microsoft.com/office/drawing/2014/main" id="{908C6233-A743-4445-BB72-1736E46A211D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Geschweifte Klammer rechts 10">
            <a:extLst>
              <a:ext uri="{FF2B5EF4-FFF2-40B4-BE49-F238E27FC236}">
                <a16:creationId xmlns:a16="http://schemas.microsoft.com/office/drawing/2014/main" id="{1A87C15D-202B-4D5C-9653-7A15FFD8B7E6}"/>
              </a:ext>
            </a:extLst>
          </p:cNvPr>
          <p:cNvSpPr/>
          <p:nvPr/>
        </p:nvSpPr>
        <p:spPr>
          <a:xfrm>
            <a:off x="4357860" y="2552167"/>
            <a:ext cx="542261" cy="2794760"/>
          </a:xfrm>
          <a:prstGeom prst="rightBrace">
            <a:avLst>
              <a:gd name="adj1" fmla="val 52273"/>
              <a:gd name="adj2" fmla="val 43657"/>
            </a:avLst>
          </a:prstGeom>
          <a:ln w="57150">
            <a:solidFill>
              <a:srgbClr val="EF96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6B117C6-472B-494F-93CE-3251E371445E}"/>
              </a:ext>
            </a:extLst>
          </p:cNvPr>
          <p:cNvSpPr txBox="1"/>
          <p:nvPr/>
        </p:nvSpPr>
        <p:spPr>
          <a:xfrm>
            <a:off x="3389254" y="1232849"/>
            <a:ext cx="87105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000" b="1" dirty="0">
                <a:solidFill>
                  <a:srgbClr val="EF9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Fusion zu einem gemeinsamen regionalen Tarifverbund</a:t>
            </a:r>
          </a:p>
        </p:txBody>
      </p:sp>
    </p:spTree>
    <p:extLst>
      <p:ext uri="{BB962C8B-B14F-4D97-AF65-F5344CB8AC3E}">
        <p14:creationId xmlns:p14="http://schemas.microsoft.com/office/powerpoint/2010/main" val="1816386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A174533-316B-46F4-940E-00ED711153CA}"/>
              </a:ext>
            </a:extLst>
          </p:cNvPr>
          <p:cNvGrpSpPr/>
          <p:nvPr/>
        </p:nvGrpSpPr>
        <p:grpSpPr>
          <a:xfrm>
            <a:off x="498497" y="1118188"/>
            <a:ext cx="11693503" cy="648511"/>
            <a:chOff x="498497" y="971121"/>
            <a:chExt cx="11693503" cy="648511"/>
          </a:xfrm>
        </p:grpSpPr>
        <p:sp>
          <p:nvSpPr>
            <p:cNvPr id="3" name="Abgerundetes Rechteck 1">
              <a:extLst>
                <a:ext uri="{FF2B5EF4-FFF2-40B4-BE49-F238E27FC236}">
                  <a16:creationId xmlns:a16="http://schemas.microsoft.com/office/drawing/2014/main" id="{AD28AA0B-6BF2-46A4-A789-970967663BB3}"/>
                </a:ext>
              </a:extLst>
            </p:cNvPr>
            <p:cNvSpPr/>
            <p:nvPr/>
          </p:nvSpPr>
          <p:spPr>
            <a:xfrm>
              <a:off x="498497" y="971121"/>
              <a:ext cx="3700280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B1377D11-CB73-4A4D-BBA7-42DFDB9C4CAA}"/>
                </a:ext>
              </a:extLst>
            </p:cNvPr>
            <p:cNvSpPr txBox="1"/>
            <p:nvPr/>
          </p:nvSpPr>
          <p:spPr>
            <a:xfrm>
              <a:off x="581025" y="1024227"/>
              <a:ext cx="41216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Oberstes Ziel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FEA4F985-B4B9-4796-84B9-FE6D4324E5A3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43176B39-CC1F-47A0-BCAC-283B150492AD}"/>
              </a:ext>
            </a:extLst>
          </p:cNvPr>
          <p:cNvSpPr txBox="1"/>
          <p:nvPr/>
        </p:nvSpPr>
        <p:spPr>
          <a:xfrm>
            <a:off x="4280799" y="1165910"/>
            <a:ext cx="78291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800" b="1" dirty="0">
                <a:solidFill>
                  <a:srgbClr val="EF9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Vereinfachung für die Kunden</a:t>
            </a: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65EFCEC9-88AF-4A46-881F-AE1C77F53257}"/>
              </a:ext>
            </a:extLst>
          </p:cNvPr>
          <p:cNvGrpSpPr/>
          <p:nvPr/>
        </p:nvGrpSpPr>
        <p:grpSpPr>
          <a:xfrm>
            <a:off x="2298595" y="2202026"/>
            <a:ext cx="7594809" cy="3626396"/>
            <a:chOff x="2298595" y="2202026"/>
            <a:chExt cx="7594809" cy="3626396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CF22F0C5-D9DE-4533-9179-BE204A60ECC7}"/>
                </a:ext>
              </a:extLst>
            </p:cNvPr>
            <p:cNvGrpSpPr/>
            <p:nvPr/>
          </p:nvGrpSpPr>
          <p:grpSpPr>
            <a:xfrm>
              <a:off x="2298595" y="2202026"/>
              <a:ext cx="7594809" cy="3626396"/>
              <a:chOff x="2363909" y="2202025"/>
              <a:chExt cx="7594809" cy="3626396"/>
            </a:xfrm>
          </p:grpSpPr>
          <p:grpSp>
            <p:nvGrpSpPr>
              <p:cNvPr id="7" name="Gruppieren 6">
                <a:extLst>
                  <a:ext uri="{FF2B5EF4-FFF2-40B4-BE49-F238E27FC236}">
                    <a16:creationId xmlns:a16="http://schemas.microsoft.com/office/drawing/2014/main" id="{618DB81E-57EC-411D-B5FB-F74582196B09}"/>
                  </a:ext>
                </a:extLst>
              </p:cNvPr>
              <p:cNvGrpSpPr/>
              <p:nvPr/>
            </p:nvGrpSpPr>
            <p:grpSpPr>
              <a:xfrm>
                <a:off x="2363910" y="2202025"/>
                <a:ext cx="7594808" cy="3626396"/>
                <a:chOff x="1861612" y="3652817"/>
                <a:chExt cx="7594808" cy="2110322"/>
              </a:xfrm>
            </p:grpSpPr>
            <p:sp>
              <p:nvSpPr>
                <p:cNvPr id="11" name="Abgerundetes Rechteck 1">
                  <a:extLst>
                    <a:ext uri="{FF2B5EF4-FFF2-40B4-BE49-F238E27FC236}">
                      <a16:creationId xmlns:a16="http://schemas.microsoft.com/office/drawing/2014/main" id="{2B3F2410-0EFC-4A96-A0BB-F92FD42BFCE7}"/>
                    </a:ext>
                  </a:extLst>
                </p:cNvPr>
                <p:cNvSpPr/>
                <p:nvPr/>
              </p:nvSpPr>
              <p:spPr>
                <a:xfrm>
                  <a:off x="1861612" y="3652817"/>
                  <a:ext cx="2404188" cy="2110322"/>
                </a:xfrm>
                <a:prstGeom prst="roundRect">
                  <a:avLst/>
                </a:prstGeom>
                <a:solidFill>
                  <a:schemeClr val="bg1"/>
                </a:solidFill>
                <a:ln w="57150">
                  <a:solidFill>
                    <a:srgbClr val="EF9600"/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600"/>
                    </a:spcAft>
                  </a:pPr>
                  <a:endPara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12" name="Abgerundetes Rechteck 1">
                  <a:extLst>
                    <a:ext uri="{FF2B5EF4-FFF2-40B4-BE49-F238E27FC236}">
                      <a16:creationId xmlns:a16="http://schemas.microsoft.com/office/drawing/2014/main" id="{0C5077E9-22B8-4F19-8F35-0A9C3503655E}"/>
                    </a:ext>
                  </a:extLst>
                </p:cNvPr>
                <p:cNvSpPr/>
                <p:nvPr/>
              </p:nvSpPr>
              <p:spPr>
                <a:xfrm>
                  <a:off x="4456922" y="3652817"/>
                  <a:ext cx="2404188" cy="2110322"/>
                </a:xfrm>
                <a:prstGeom prst="roundRect">
                  <a:avLst/>
                </a:prstGeom>
                <a:solidFill>
                  <a:schemeClr val="bg1"/>
                </a:solidFill>
                <a:ln w="57150">
                  <a:solidFill>
                    <a:srgbClr val="EF9600"/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600"/>
                    </a:spcAft>
                  </a:pPr>
                  <a:endParaRPr lang="de-DE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13" name="Abgerundetes Rechteck 1">
                  <a:extLst>
                    <a:ext uri="{FF2B5EF4-FFF2-40B4-BE49-F238E27FC236}">
                      <a16:creationId xmlns:a16="http://schemas.microsoft.com/office/drawing/2014/main" id="{7F7063BF-389D-4FC5-9CB7-9DF1A18AD910}"/>
                    </a:ext>
                  </a:extLst>
                </p:cNvPr>
                <p:cNvSpPr/>
                <p:nvPr/>
              </p:nvSpPr>
              <p:spPr>
                <a:xfrm>
                  <a:off x="7052232" y="3652817"/>
                  <a:ext cx="2404188" cy="2110322"/>
                </a:xfrm>
                <a:prstGeom prst="roundRect">
                  <a:avLst/>
                </a:prstGeom>
                <a:solidFill>
                  <a:schemeClr val="bg1"/>
                </a:solidFill>
                <a:ln w="57150">
                  <a:solidFill>
                    <a:srgbClr val="EF9600"/>
                  </a:solidFill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Aft>
                      <a:spcPts val="600"/>
                    </a:spcAft>
                  </a:pPr>
                  <a:endPara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endParaRPr>
                </a:p>
              </p:txBody>
            </p:sp>
          </p:grpSp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8358DC30-B26C-4313-BD0F-1BD7C6646C3A}"/>
                  </a:ext>
                </a:extLst>
              </p:cNvPr>
              <p:cNvSpPr txBox="1"/>
              <p:nvPr/>
            </p:nvSpPr>
            <p:spPr>
              <a:xfrm>
                <a:off x="7554530" y="4315696"/>
                <a:ext cx="2394859" cy="1000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de-DE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Preisreduktion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Globale </a:t>
                </a:r>
                <a:b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: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Preisreduktion</a:t>
                </a:r>
              </a:p>
            </p:txBody>
          </p:sp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06AA728C-2A35-4A1A-9E3E-3D34380BB792}"/>
                  </a:ext>
                </a:extLst>
              </p:cNvPr>
              <p:cNvSpPr txBox="1"/>
              <p:nvPr/>
            </p:nvSpPr>
            <p:spPr>
              <a:xfrm>
                <a:off x="4949891" y="4315696"/>
                <a:ext cx="2404188" cy="12772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de-DE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Fusion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Verkehrsbünde, </a:t>
                </a:r>
                <a:b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: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Tarifkooperations-</a:t>
                </a:r>
                <a:b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:r>
                  <a:rPr lang="de-DE" baseline="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maßnahmen</a:t>
                </a:r>
                <a:endParaRPr lang="de-DE" baseline="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404CFB48-FF24-4637-A5AA-FA11BA34B34B}"/>
                  </a:ext>
                </a:extLst>
              </p:cNvPr>
              <p:cNvSpPr txBox="1"/>
              <p:nvPr/>
            </p:nvSpPr>
            <p:spPr>
              <a:xfrm>
                <a:off x="2363909" y="4315696"/>
                <a:ext cx="2404187" cy="1000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de-DE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Reduzierung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Tarifzonen oder </a:t>
                </a:r>
                <a:b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:r>
                  <a:rPr lang="de-DE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Tarifangebot</a:t>
                </a:r>
              </a:p>
            </p:txBody>
          </p:sp>
        </p:grpSp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B61DF89-8D44-4BE8-8EE1-F5AF7535A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9923" y="2485893"/>
              <a:ext cx="2181529" cy="1886213"/>
            </a:xfrm>
            <a:prstGeom prst="rect">
              <a:avLst/>
            </a:prstGeom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D462A318-9B96-4290-8919-316A421FA9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052" r="4663"/>
            <a:stretch/>
          </p:blipFill>
          <p:spPr>
            <a:xfrm>
              <a:off x="5059059" y="2598712"/>
              <a:ext cx="2055223" cy="1773394"/>
            </a:xfrm>
            <a:prstGeom prst="rect">
              <a:avLst/>
            </a:prstGeom>
          </p:spPr>
        </p:pic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7FDB81FE-9CA1-44D2-B087-6618E7862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68362" y="2542303"/>
              <a:ext cx="2036566" cy="17285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5055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FD7A831-1D3C-4EFC-8600-CEAB6313F75D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</p:grpSpPr>
        <p:sp>
          <p:nvSpPr>
            <p:cNvPr id="3" name="Abgerundetes Rechteck 1">
              <a:extLst>
                <a:ext uri="{FF2B5EF4-FFF2-40B4-BE49-F238E27FC236}">
                  <a16:creationId xmlns:a16="http://schemas.microsoft.com/office/drawing/2014/main" id="{CCA2906A-CF0E-4A92-9C5A-B9A86F35AA15}"/>
                </a:ext>
              </a:extLst>
            </p:cNvPr>
            <p:cNvSpPr/>
            <p:nvPr/>
          </p:nvSpPr>
          <p:spPr>
            <a:xfrm>
              <a:off x="498498" y="971121"/>
              <a:ext cx="5277151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B9FAB45E-BF68-4ED4-B4D6-C25AFBF6F2BF}"/>
                </a:ext>
              </a:extLst>
            </p:cNvPr>
            <p:cNvSpPr txBox="1"/>
            <p:nvPr/>
          </p:nvSpPr>
          <p:spPr>
            <a:xfrm>
              <a:off x="581025" y="1024227"/>
              <a:ext cx="64635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 Verbünde…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E81754FE-9532-489D-BEBD-3A85ABB02DB0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Grafik 6">
            <a:extLst>
              <a:ext uri="{FF2B5EF4-FFF2-40B4-BE49-F238E27FC236}">
                <a16:creationId xmlns:a16="http://schemas.microsoft.com/office/drawing/2014/main" id="{1C02FC1C-E044-47AC-B881-BF309F6E5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100" y="2119859"/>
            <a:ext cx="6775734" cy="348033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E7CDE46-ADF0-4D0D-A936-019148CD80BC}"/>
              </a:ext>
            </a:extLst>
          </p:cNvPr>
          <p:cNvSpPr txBox="1"/>
          <p:nvPr/>
        </p:nvSpPr>
        <p:spPr>
          <a:xfrm>
            <a:off x="498497" y="2119859"/>
            <a:ext cx="42414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tabLst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27 Tarifzonen</a:t>
            </a:r>
          </a:p>
          <a:p>
            <a:pPr marL="0" indent="0">
              <a:tabLst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tabLst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Tarif pro Landkreis</a:t>
            </a:r>
          </a:p>
          <a:p>
            <a:pPr marL="0" indent="0">
              <a:tabLst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tabLst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 landkreisüberschreitender Tarif</a:t>
            </a:r>
          </a:p>
        </p:txBody>
      </p:sp>
    </p:spTree>
    <p:extLst>
      <p:ext uri="{BB962C8B-B14F-4D97-AF65-F5344CB8AC3E}">
        <p14:creationId xmlns:p14="http://schemas.microsoft.com/office/powerpoint/2010/main" val="364994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  <a:solidFill>
            <a:srgbClr val="54565B"/>
          </a:solidFill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498" y="971121"/>
              <a:ext cx="4854771" cy="64851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5" y="1024227"/>
              <a:ext cx="4746755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…Wurden Move!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grpFill/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feld 9">
            <a:extLst>
              <a:ext uri="{FF2B5EF4-FFF2-40B4-BE49-F238E27FC236}">
                <a16:creationId xmlns:a16="http://schemas.microsoft.com/office/drawing/2014/main" id="{6CA8F044-FD33-42D1-8A2B-B8CCEFC45C3B}"/>
              </a:ext>
            </a:extLst>
          </p:cNvPr>
          <p:cNvSpPr txBox="1"/>
          <p:nvPr/>
        </p:nvSpPr>
        <p:spPr>
          <a:xfrm>
            <a:off x="498496" y="2119859"/>
            <a:ext cx="634023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 modernes Tarifsystem mit 8 Zonen</a:t>
            </a:r>
          </a:p>
          <a:p>
            <a:pPr marL="285750" indent="-285750">
              <a:buFont typeface="Arial" panose="020B0604020202020204" pitchFamily="34" charset="0"/>
              <a:buChar char="•"/>
              <a:tabLst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Einfach und übersichtlich</a:t>
            </a:r>
          </a:p>
          <a:p>
            <a:pPr>
              <a:tabLst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tabLst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Abo im ganzen Move Gebiet gültig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05B951-5D3E-401C-9525-6C3A0F7FA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731" y="1800727"/>
            <a:ext cx="4630660" cy="445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17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358FBB8-6AEC-418B-9EEB-51B76FC1691E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</p:grpSpPr>
        <p:sp>
          <p:nvSpPr>
            <p:cNvPr id="3" name="Abgerundetes Rechteck 1">
              <a:extLst>
                <a:ext uri="{FF2B5EF4-FFF2-40B4-BE49-F238E27FC236}">
                  <a16:creationId xmlns:a16="http://schemas.microsoft.com/office/drawing/2014/main" id="{6C4180A7-C88B-464F-8323-AC66A6EDEBAB}"/>
                </a:ext>
              </a:extLst>
            </p:cNvPr>
            <p:cNvSpPr/>
            <p:nvPr/>
          </p:nvSpPr>
          <p:spPr>
            <a:xfrm>
              <a:off x="498498" y="971121"/>
              <a:ext cx="4297438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569564D0-C67D-42C2-A796-16A7585B8723}"/>
                </a:ext>
              </a:extLst>
            </p:cNvPr>
            <p:cNvSpPr txBox="1"/>
            <p:nvPr/>
          </p:nvSpPr>
          <p:spPr>
            <a:xfrm>
              <a:off x="581025" y="1024227"/>
              <a:ext cx="42149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Aufgabenträger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0984E1CB-91E2-4480-8C9F-F27F73BC212C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0FE1F9ED-0024-4E0B-8D82-4643C62B3613}"/>
              </a:ext>
            </a:extLst>
          </p:cNvPr>
          <p:cNvGrpSpPr/>
          <p:nvPr/>
        </p:nvGrpSpPr>
        <p:grpSpPr>
          <a:xfrm>
            <a:off x="581025" y="3085562"/>
            <a:ext cx="7564016" cy="1426063"/>
            <a:chOff x="581025" y="2990003"/>
            <a:chExt cx="7564016" cy="1426063"/>
          </a:xfrm>
        </p:grpSpPr>
        <p:sp>
          <p:nvSpPr>
            <p:cNvPr id="6" name="Abgerundetes Rechteck 1">
              <a:extLst>
                <a:ext uri="{FF2B5EF4-FFF2-40B4-BE49-F238E27FC236}">
                  <a16:creationId xmlns:a16="http://schemas.microsoft.com/office/drawing/2014/main" id="{DF1FCECA-130A-4351-9B66-AEA95DEBDA0E}"/>
                </a:ext>
              </a:extLst>
            </p:cNvPr>
            <p:cNvSpPr/>
            <p:nvPr/>
          </p:nvSpPr>
          <p:spPr>
            <a:xfrm>
              <a:off x="581025" y="2990004"/>
              <a:ext cx="3782008" cy="648511"/>
            </a:xfrm>
            <a:prstGeom prst="roundRect">
              <a:avLst/>
            </a:prstGeom>
            <a:noFill/>
            <a:ln w="57150">
              <a:solidFill>
                <a:srgbClr val="EF96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600"/>
                </a:spcAft>
              </a:pPr>
              <a:r>
                <a:rPr lang="de-DE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Land Baden-Württemberg</a:t>
              </a:r>
              <a:endParaRPr lang="de-D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9DA7CD9B-C934-4442-BF22-FFCBE2D16B8C}"/>
                </a:ext>
              </a:extLst>
            </p:cNvPr>
            <p:cNvSpPr/>
            <p:nvPr/>
          </p:nvSpPr>
          <p:spPr>
            <a:xfrm>
              <a:off x="581025" y="3767555"/>
              <a:ext cx="3782008" cy="648511"/>
            </a:xfrm>
            <a:prstGeom prst="roundRect">
              <a:avLst/>
            </a:prstGeom>
            <a:noFill/>
            <a:ln w="57150">
              <a:solidFill>
                <a:srgbClr val="EF96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600"/>
                </a:spcAft>
              </a:pPr>
              <a:r>
                <a:rPr lang="de-DE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Schwarzwald-Baar-Kreis</a:t>
              </a:r>
              <a:endParaRPr lang="de-D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" name="Abgerundetes Rechteck 1">
              <a:extLst>
                <a:ext uri="{FF2B5EF4-FFF2-40B4-BE49-F238E27FC236}">
                  <a16:creationId xmlns:a16="http://schemas.microsoft.com/office/drawing/2014/main" id="{995F8F47-0A0A-4509-B573-36A24CA8EBD4}"/>
                </a:ext>
              </a:extLst>
            </p:cNvPr>
            <p:cNvSpPr/>
            <p:nvPr/>
          </p:nvSpPr>
          <p:spPr>
            <a:xfrm>
              <a:off x="4510077" y="2990003"/>
              <a:ext cx="3634964" cy="648511"/>
            </a:xfrm>
            <a:prstGeom prst="roundRect">
              <a:avLst/>
            </a:prstGeom>
            <a:noFill/>
            <a:ln w="57150">
              <a:solidFill>
                <a:srgbClr val="EF96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600"/>
                </a:spcAft>
              </a:pPr>
              <a:r>
                <a:rPr lang="de-DE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Landkreis Rottweil</a:t>
              </a:r>
              <a:endParaRPr lang="de-D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9" name="Abgerundetes Rechteck 1">
              <a:extLst>
                <a:ext uri="{FF2B5EF4-FFF2-40B4-BE49-F238E27FC236}">
                  <a16:creationId xmlns:a16="http://schemas.microsoft.com/office/drawing/2014/main" id="{BFB8E962-6C87-47B2-833F-936EA39F8172}"/>
                </a:ext>
              </a:extLst>
            </p:cNvPr>
            <p:cNvSpPr/>
            <p:nvPr/>
          </p:nvSpPr>
          <p:spPr>
            <a:xfrm>
              <a:off x="4510077" y="3767555"/>
              <a:ext cx="3634964" cy="648511"/>
            </a:xfrm>
            <a:prstGeom prst="roundRect">
              <a:avLst/>
            </a:prstGeom>
            <a:noFill/>
            <a:ln w="57150">
              <a:solidFill>
                <a:srgbClr val="EF960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600"/>
                </a:spcAft>
              </a:pPr>
              <a:r>
                <a:rPr lang="de-DE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Landkreis Tuttlingen</a:t>
              </a:r>
              <a:endParaRPr lang="de-D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10" name="Textfeld 9">
            <a:extLst>
              <a:ext uri="{FF2B5EF4-FFF2-40B4-BE49-F238E27FC236}">
                <a16:creationId xmlns:a16="http://schemas.microsoft.com/office/drawing/2014/main" id="{56FC912E-285D-4F0C-B636-F84E878B6F85}"/>
              </a:ext>
            </a:extLst>
          </p:cNvPr>
          <p:cNvSpPr txBox="1"/>
          <p:nvPr/>
        </p:nvSpPr>
        <p:spPr>
          <a:xfrm>
            <a:off x="498496" y="2119859"/>
            <a:ext cx="106515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18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Der Zweckverband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de-DE" sz="18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Verkehrsverbund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Schwarzwald-Baar-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Heuberg ist ein </a:t>
            </a: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</a:t>
            </a:r>
            <a:r>
              <a:rPr lang="de-DE" sz="1800" b="1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emeinsamer</a:t>
            </a: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Tarifverbund 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der vier Aufgabenträger</a:t>
            </a: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de-DE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der Region Schwarzwald-Baar-Heuberg.</a:t>
            </a:r>
            <a:endParaRPr lang="de-DE" sz="18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FB968DA-C645-468E-9730-04FE7805B5C5}"/>
              </a:ext>
            </a:extLst>
          </p:cNvPr>
          <p:cNvSpPr txBox="1"/>
          <p:nvPr/>
        </p:nvSpPr>
        <p:spPr>
          <a:xfrm>
            <a:off x="1115440" y="4887734"/>
            <a:ext cx="9961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Der Zweckverband bleibt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Projektbüro und Koordinierungsstelle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für das Infrastrukturprojekt 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Ringzug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2.0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den drei Landkreisen.</a:t>
            </a:r>
          </a:p>
        </p:txBody>
      </p:sp>
      <p:sp>
        <p:nvSpPr>
          <p:cNvPr id="14" name="Additionszeichen 13">
            <a:extLst>
              <a:ext uri="{FF2B5EF4-FFF2-40B4-BE49-F238E27FC236}">
                <a16:creationId xmlns:a16="http://schemas.microsoft.com/office/drawing/2014/main" id="{2A0CC22D-6005-4701-92A7-C333D6C376B6}"/>
              </a:ext>
            </a:extLst>
          </p:cNvPr>
          <p:cNvSpPr/>
          <p:nvPr/>
        </p:nvSpPr>
        <p:spPr>
          <a:xfrm>
            <a:off x="581025" y="4944471"/>
            <a:ext cx="523962" cy="532858"/>
          </a:xfrm>
          <a:prstGeom prst="mathPlus">
            <a:avLst/>
          </a:prstGeom>
          <a:solidFill>
            <a:srgbClr val="EF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0150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">
            <a:extLst>
              <a:ext uri="{FF2B5EF4-FFF2-40B4-BE49-F238E27FC236}">
                <a16:creationId xmlns:a16="http://schemas.microsoft.com/office/drawing/2014/main" id="{9408ADCF-3113-478C-B2C7-166FCA7A2218}"/>
              </a:ext>
            </a:extLst>
          </p:cNvPr>
          <p:cNvSpPr/>
          <p:nvPr/>
        </p:nvSpPr>
        <p:spPr>
          <a:xfrm>
            <a:off x="804958" y="2100039"/>
            <a:ext cx="5291042" cy="1392097"/>
          </a:xfrm>
          <a:prstGeom prst="roundRect">
            <a:avLst/>
          </a:prstGeom>
          <a:noFill/>
          <a:ln w="57150">
            <a:solidFill>
              <a:srgbClr val="EF96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endParaRPr lang="de-DE" baseline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FBF929B-20B5-4E87-86A5-433EB1A04F99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</p:grpSpPr>
        <p:sp>
          <p:nvSpPr>
            <p:cNvPr id="3" name="Abgerundetes Rechteck 1">
              <a:extLst>
                <a:ext uri="{FF2B5EF4-FFF2-40B4-BE49-F238E27FC236}">
                  <a16:creationId xmlns:a16="http://schemas.microsoft.com/office/drawing/2014/main" id="{7074E839-8AAB-43FF-BA46-9CC1B8A65774}"/>
                </a:ext>
              </a:extLst>
            </p:cNvPr>
            <p:cNvSpPr/>
            <p:nvPr/>
          </p:nvSpPr>
          <p:spPr>
            <a:xfrm>
              <a:off x="498498" y="971121"/>
              <a:ext cx="2888514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065F5C7E-9918-4CA6-ACE8-8F07248953CB}"/>
                </a:ext>
              </a:extLst>
            </p:cNvPr>
            <p:cNvSpPr txBox="1"/>
            <p:nvPr/>
          </p:nvSpPr>
          <p:spPr>
            <a:xfrm>
              <a:off x="581025" y="1024227"/>
              <a:ext cx="2805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Standorte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5" name="Gerader Verbinder 4">
              <a:extLst>
                <a:ext uri="{FF2B5EF4-FFF2-40B4-BE49-F238E27FC236}">
                  <a16:creationId xmlns:a16="http://schemas.microsoft.com/office/drawing/2014/main" id="{95031572-8068-4DCF-9C38-A89455592C82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bgerundetes Rechteck 1">
            <a:extLst>
              <a:ext uri="{FF2B5EF4-FFF2-40B4-BE49-F238E27FC236}">
                <a16:creationId xmlns:a16="http://schemas.microsoft.com/office/drawing/2014/main" id="{4B100703-D443-4397-B200-CED8AFD8C9C7}"/>
              </a:ext>
            </a:extLst>
          </p:cNvPr>
          <p:cNvSpPr/>
          <p:nvPr/>
        </p:nvSpPr>
        <p:spPr>
          <a:xfrm>
            <a:off x="804959" y="2100039"/>
            <a:ext cx="2283473" cy="500914"/>
          </a:xfrm>
          <a:prstGeom prst="roundRect">
            <a:avLst/>
          </a:prstGeom>
          <a:solidFill>
            <a:srgbClr val="EF9600"/>
          </a:solidFill>
          <a:ln w="57150">
            <a:solidFill>
              <a:srgbClr val="EF96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r>
              <a:rPr lang="de-DE" sz="1800" b="1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Geschäftsstelle</a:t>
            </a:r>
            <a:endParaRPr lang="de-DE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8560411-CE13-45A4-AE9D-EE058F0FFA2D}"/>
              </a:ext>
            </a:extLst>
          </p:cNvPr>
          <p:cNvSpPr txBox="1"/>
          <p:nvPr/>
        </p:nvSpPr>
        <p:spPr>
          <a:xfrm>
            <a:off x="851610" y="2688445"/>
            <a:ext cx="5147974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8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Luisenstraße 4, Villingen-Schwenningen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8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Bahnhofstraße 100, Tuttlingen</a:t>
            </a:r>
          </a:p>
        </p:txBody>
      </p:sp>
      <p:sp>
        <p:nvSpPr>
          <p:cNvPr id="19" name="Abgerundetes Rechteck 1">
            <a:extLst>
              <a:ext uri="{FF2B5EF4-FFF2-40B4-BE49-F238E27FC236}">
                <a16:creationId xmlns:a16="http://schemas.microsoft.com/office/drawing/2014/main" id="{3126DA80-51F9-4A2A-9D26-28E4007126CD}"/>
              </a:ext>
            </a:extLst>
          </p:cNvPr>
          <p:cNvSpPr/>
          <p:nvPr/>
        </p:nvSpPr>
        <p:spPr>
          <a:xfrm>
            <a:off x="804958" y="3717023"/>
            <a:ext cx="5291042" cy="2194530"/>
          </a:xfrm>
          <a:prstGeom prst="roundRect">
            <a:avLst>
              <a:gd name="adj" fmla="val 9524"/>
            </a:avLst>
          </a:prstGeom>
          <a:noFill/>
          <a:ln w="57150">
            <a:solidFill>
              <a:srgbClr val="EF96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endParaRPr lang="de-DE" baseline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Abgerundetes Rechteck 1">
            <a:extLst>
              <a:ext uri="{FF2B5EF4-FFF2-40B4-BE49-F238E27FC236}">
                <a16:creationId xmlns:a16="http://schemas.microsoft.com/office/drawing/2014/main" id="{8CEA106D-7263-47DB-B6D5-65E7F84726B8}"/>
              </a:ext>
            </a:extLst>
          </p:cNvPr>
          <p:cNvSpPr/>
          <p:nvPr/>
        </p:nvSpPr>
        <p:spPr>
          <a:xfrm>
            <a:off x="804959" y="3717023"/>
            <a:ext cx="2283473" cy="500914"/>
          </a:xfrm>
          <a:prstGeom prst="roundRect">
            <a:avLst/>
          </a:prstGeom>
          <a:solidFill>
            <a:srgbClr val="EF9600"/>
          </a:solidFill>
          <a:ln w="57150">
            <a:solidFill>
              <a:srgbClr val="EF96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r>
              <a:rPr lang="de-DE" sz="1800" b="1" dirty="0" err="1">
                <a:solidFill>
                  <a:schemeClr val="bg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KundenCenter</a:t>
            </a:r>
            <a:endParaRPr lang="de-DE" baseline="0" dirty="0">
              <a:solidFill>
                <a:schemeClr val="bg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6DDFF2D-8CFF-4576-A283-22A84593E9DE}"/>
              </a:ext>
            </a:extLst>
          </p:cNvPr>
          <p:cNvSpPr txBox="1"/>
          <p:nvPr/>
        </p:nvSpPr>
        <p:spPr>
          <a:xfrm>
            <a:off x="851610" y="4305429"/>
            <a:ext cx="4812263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Lehrstraße 50, Rottweil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Leibbrandstraße 2, Schramberg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Bahnhofstraße 100, Tuttlingen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de-DE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Bahnhofstraße 5, VS-Villingen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5B4F3E9-219F-435C-A564-809A7C42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102" y="789300"/>
            <a:ext cx="3850432" cy="5133906"/>
          </a:xfrm>
          <a:prstGeom prst="roundRect">
            <a:avLst>
              <a:gd name="adj" fmla="val 355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1B2EAFE5-5186-4616-8180-0DF226CB410A}"/>
              </a:ext>
            </a:extLst>
          </p:cNvPr>
          <p:cNvSpPr txBox="1"/>
          <p:nvPr/>
        </p:nvSpPr>
        <p:spPr>
          <a:xfrm>
            <a:off x="7585785" y="5993881"/>
            <a:ext cx="5567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Geschäftsstelle in der Luisenstraße</a:t>
            </a:r>
          </a:p>
        </p:txBody>
      </p:sp>
    </p:spTree>
    <p:extLst>
      <p:ext uri="{BB962C8B-B14F-4D97-AF65-F5344CB8AC3E}">
        <p14:creationId xmlns:p14="http://schemas.microsoft.com/office/powerpoint/2010/main" val="1106579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498" y="1118188"/>
            <a:ext cx="11693502" cy="648511"/>
            <a:chOff x="498498" y="971121"/>
            <a:chExt cx="11693502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498" y="971121"/>
              <a:ext cx="7278256" cy="648511"/>
            </a:xfrm>
            <a:prstGeom prst="roundRect">
              <a:avLst/>
            </a:prstGeom>
            <a:solidFill>
              <a:srgbClr val="54565B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5" y="1024227"/>
              <a:ext cx="70672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Aktuelle Tarifübersicht </a:t>
              </a:r>
              <a:r>
                <a:rPr lang="de-DE" sz="2000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2025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5456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8C351062-F898-4553-8DC1-F296C3121F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1" r="930"/>
          <a:stretch/>
        </p:blipFill>
        <p:spPr>
          <a:xfrm>
            <a:off x="1212981" y="1941649"/>
            <a:ext cx="5943600" cy="4016818"/>
          </a:xfrm>
          <a:prstGeom prst="roundRect">
            <a:avLst>
              <a:gd name="adj" fmla="val 255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A9C202FC-4E18-4127-9362-61F10CD58DDE}"/>
              </a:ext>
            </a:extLst>
          </p:cNvPr>
          <p:cNvSpPr txBox="1"/>
          <p:nvPr/>
        </p:nvSpPr>
        <p:spPr>
          <a:xfrm>
            <a:off x="7648234" y="2127034"/>
            <a:ext cx="44828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b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Preisreduziert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b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Einfach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b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Übersichtlich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355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499" y="1118188"/>
            <a:ext cx="11693501" cy="648511"/>
            <a:chOff x="498499" y="971121"/>
            <a:chExt cx="11693501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499" y="971121"/>
              <a:ext cx="2987651" cy="648511"/>
            </a:xfrm>
            <a:prstGeom prst="roundRect">
              <a:avLst/>
            </a:prstGeom>
            <a:solidFill>
              <a:srgbClr val="3594A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5" y="1024227"/>
              <a:ext cx="29051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Move Tarif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6293E09B-8E51-4B9B-AD3D-A642AC5262B6}"/>
              </a:ext>
            </a:extLst>
          </p:cNvPr>
          <p:cNvSpPr txBox="1"/>
          <p:nvPr/>
        </p:nvSpPr>
        <p:spPr>
          <a:xfrm>
            <a:off x="3568676" y="1232849"/>
            <a:ext cx="87105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000" b="1" dirty="0">
                <a:solidFill>
                  <a:srgbClr val="EF9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Einzelticket, Tagestickets, </a:t>
            </a:r>
            <a:r>
              <a:rPr lang="de-DE" sz="2000" b="1" dirty="0" err="1">
                <a:solidFill>
                  <a:srgbClr val="EF9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MonatsCards</a:t>
            </a:r>
            <a:endParaRPr lang="de-DE" sz="2000" b="1" dirty="0">
              <a:solidFill>
                <a:srgbClr val="EF96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5" name="Picture 2" descr="27B50FC1-3621-4122-A823-126D693CA8F2">
            <a:extLst>
              <a:ext uri="{FF2B5EF4-FFF2-40B4-BE49-F238E27FC236}">
                <a16:creationId xmlns:a16="http://schemas.microsoft.com/office/drawing/2014/main" id="{89A23608-2F8C-433F-B6B2-FFBAC83A7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2"/>
          <a:stretch/>
        </p:blipFill>
        <p:spPr bwMode="auto">
          <a:xfrm>
            <a:off x="6412499" y="2278300"/>
            <a:ext cx="1751930" cy="35513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rgbClr val="EF9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3" descr="8DF6143C-F090-4107-A107-649BBBD19DDF">
            <a:extLst>
              <a:ext uri="{FF2B5EF4-FFF2-40B4-BE49-F238E27FC236}">
                <a16:creationId xmlns:a16="http://schemas.microsoft.com/office/drawing/2014/main" id="{90C7B851-93DC-491B-8FB4-A19FAEBE32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"/>
          <a:stretch/>
        </p:blipFill>
        <p:spPr bwMode="auto">
          <a:xfrm>
            <a:off x="8346298" y="2258507"/>
            <a:ext cx="1746641" cy="35673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rgbClr val="EF96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fik 26" descr="C:\Users\sbk4791\AppData\Local\Microsoft\Windows\INetCache\Content.Word\B1E73BB3-11BE-4853-B57A-D0849A1E5239.jpg">
            <a:extLst>
              <a:ext uri="{FF2B5EF4-FFF2-40B4-BE49-F238E27FC236}">
                <a16:creationId xmlns:a16="http://schemas.microsoft.com/office/drawing/2014/main" id="{C9702249-EBD6-4544-AB19-1E0BDE7F2B5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"/>
          <a:stretch/>
        </p:blipFill>
        <p:spPr bwMode="auto">
          <a:xfrm>
            <a:off x="10274598" y="2258635"/>
            <a:ext cx="1679179" cy="35705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EF9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10756C14-F11E-4872-9B12-8AF2EF24D5E0}"/>
              </a:ext>
            </a:extLst>
          </p:cNvPr>
          <p:cNvSpPr txBox="1"/>
          <p:nvPr/>
        </p:nvSpPr>
        <p:spPr>
          <a:xfrm>
            <a:off x="498497" y="2119859"/>
            <a:ext cx="61262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Ticketkauf: einfach, digital, rund um die Uhr </a:t>
            </a:r>
          </a:p>
          <a:p>
            <a:pPr marL="285750" indent="-285750" algn="l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DB-Navigator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und auf 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bahn.de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Als QR-Code aufs Handy oder </a:t>
            </a:r>
            <a:b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Ticket </a:t>
            </a:r>
            <a:r>
              <a:rPr lang="de-DE" sz="1800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</a:t>
            </a:r>
            <a: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Print (PDF)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240F1A1-BE0C-4D8D-B9AF-D8D8EBED9F95}"/>
              </a:ext>
            </a:extLst>
          </p:cNvPr>
          <p:cNvGrpSpPr/>
          <p:nvPr/>
        </p:nvGrpSpPr>
        <p:grpSpPr>
          <a:xfrm>
            <a:off x="581025" y="4662540"/>
            <a:ext cx="3462228" cy="1297874"/>
            <a:chOff x="747426" y="4549938"/>
            <a:chExt cx="3384487" cy="1268733"/>
          </a:xfrm>
        </p:grpSpPr>
        <p:sp>
          <p:nvSpPr>
            <p:cNvPr id="19" name="Abgerundetes Rechteck 1">
              <a:extLst>
                <a:ext uri="{FF2B5EF4-FFF2-40B4-BE49-F238E27FC236}">
                  <a16:creationId xmlns:a16="http://schemas.microsoft.com/office/drawing/2014/main" id="{649FDD96-430C-49CF-B5EC-F08377BC4F51}"/>
                </a:ext>
              </a:extLst>
            </p:cNvPr>
            <p:cNvSpPr/>
            <p:nvPr/>
          </p:nvSpPr>
          <p:spPr>
            <a:xfrm>
              <a:off x="747426" y="4549938"/>
              <a:ext cx="3204097" cy="1268733"/>
            </a:xfrm>
            <a:prstGeom prst="roundRect">
              <a:avLst>
                <a:gd name="adj" fmla="val 7402"/>
              </a:avLst>
            </a:prstGeom>
            <a:noFill/>
            <a:ln w="57150">
              <a:solidFill>
                <a:srgbClr val="54565B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600"/>
                </a:spcAft>
              </a:pPr>
              <a:endParaRPr lang="de-DE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Abgerundetes Rechteck 1">
              <a:extLst>
                <a:ext uri="{FF2B5EF4-FFF2-40B4-BE49-F238E27FC236}">
                  <a16:creationId xmlns:a16="http://schemas.microsoft.com/office/drawing/2014/main" id="{458EC58B-2B30-4A54-AEFB-99B9805448CB}"/>
                </a:ext>
              </a:extLst>
            </p:cNvPr>
            <p:cNvSpPr/>
            <p:nvPr/>
          </p:nvSpPr>
          <p:spPr>
            <a:xfrm>
              <a:off x="747429" y="4549939"/>
              <a:ext cx="1575319" cy="403190"/>
            </a:xfrm>
            <a:prstGeom prst="roundRect">
              <a:avLst/>
            </a:prstGeom>
            <a:solidFill>
              <a:srgbClr val="54565B"/>
            </a:solidFill>
            <a:ln w="57150">
              <a:solidFill>
                <a:srgbClr val="54565B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de-DE" sz="16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Mit Bargeld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3B6130C5-52F3-4C3F-A685-93232FCDA22E}"/>
                </a:ext>
              </a:extLst>
            </p:cNvPr>
            <p:cNvSpPr txBox="1"/>
            <p:nvPr/>
          </p:nvSpPr>
          <p:spPr>
            <a:xfrm>
              <a:off x="794079" y="5025285"/>
              <a:ext cx="3337834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buFont typeface="Wingdings" panose="05000000000000000000" pitchFamily="2" charset="2"/>
                <a:buChar char="ü"/>
              </a:pPr>
              <a:r>
                <a:rPr lang="de-DE" sz="1400" b="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An den Fahrkartenautomaten </a:t>
              </a:r>
            </a:p>
            <a:p>
              <a:pPr marL="285750" indent="-285750" algn="l">
                <a:buFont typeface="Wingdings" panose="05000000000000000000" pitchFamily="2" charset="2"/>
                <a:buChar char="ü"/>
              </a:pPr>
              <a:r>
                <a:rPr lang="de-DE" sz="1400" b="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In den Linienbussen </a:t>
              </a:r>
            </a:p>
            <a:p>
              <a:pPr marL="285750" indent="-285750" algn="l">
                <a:buFont typeface="Wingdings" panose="05000000000000000000" pitchFamily="2" charset="2"/>
                <a:buChar char="ü"/>
              </a:pPr>
              <a:r>
                <a:rPr lang="de-DE" sz="1400" dirty="0">
                  <a:solidFill>
                    <a:srgbClr val="54565B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I</a:t>
              </a:r>
              <a:r>
                <a:rPr lang="de-DE" sz="1400" b="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n den </a:t>
              </a:r>
              <a:r>
                <a:rPr lang="de-DE" sz="1400" dirty="0">
                  <a:solidFill>
                    <a:srgbClr val="54565B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Move-</a:t>
              </a:r>
              <a:r>
                <a:rPr lang="de-DE" sz="1400" dirty="0" err="1">
                  <a:solidFill>
                    <a:srgbClr val="54565B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KundenCentern</a:t>
              </a:r>
              <a:r>
                <a:rPr lang="de-DE" sz="1400" dirty="0">
                  <a:solidFill>
                    <a:srgbClr val="54565B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 </a:t>
              </a:r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8F8AEFC8-E884-4239-85A3-2972478A4DC2}"/>
              </a:ext>
            </a:extLst>
          </p:cNvPr>
          <p:cNvSpPr txBox="1"/>
          <p:nvPr/>
        </p:nvSpPr>
        <p:spPr>
          <a:xfrm>
            <a:off x="6299426" y="5887017"/>
            <a:ext cx="55672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Der „DB Navigator“ ist eine App der Deutschen Bahn.  </a:t>
            </a:r>
          </a:p>
        </p:txBody>
      </p:sp>
    </p:spTree>
    <p:extLst>
      <p:ext uri="{BB962C8B-B14F-4D97-AF65-F5344CB8AC3E}">
        <p14:creationId xmlns:p14="http://schemas.microsoft.com/office/powerpoint/2010/main" val="2284267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500" y="1118188"/>
            <a:ext cx="11693500" cy="648511"/>
            <a:chOff x="498500" y="971121"/>
            <a:chExt cx="11693500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500" y="971121"/>
              <a:ext cx="7115280" cy="648511"/>
            </a:xfrm>
            <a:prstGeom prst="roundRect">
              <a:avLst/>
            </a:prstGeom>
            <a:solidFill>
              <a:srgbClr val="3594A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6" y="1024227"/>
              <a:ext cx="77045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Move </a:t>
              </a:r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ABOCard</a:t>
              </a:r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Erwachsener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926CFED1-885A-46F3-9AB9-E2743EFF4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313" y="2119859"/>
            <a:ext cx="5076633" cy="3619118"/>
          </a:xfrm>
          <a:prstGeom prst="roundRect">
            <a:avLst>
              <a:gd name="adj" fmla="val 323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805FB10-9F22-4415-A4D9-3FAD95B4170A}"/>
              </a:ext>
            </a:extLst>
          </p:cNvPr>
          <p:cNvSpPr txBox="1"/>
          <p:nvPr/>
        </p:nvSpPr>
        <p:spPr>
          <a:xfrm>
            <a:off x="498497" y="2119859"/>
            <a:ext cx="6126238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Die günstige Alternative zum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DeutschlandTicket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Gültig im Nahverkehr im Move Gebiet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Monatlich 46 Euro (im Jahresabo)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Mitnahmeregelungen am Wochenende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Als analoge Move-Chipkarte</a:t>
            </a:r>
          </a:p>
          <a:p>
            <a:pPr>
              <a:spcAft>
                <a:spcPts val="600"/>
              </a:spcAft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993D304-B89A-4590-89F4-21A1140A71EB}"/>
              </a:ext>
            </a:extLst>
          </p:cNvPr>
          <p:cNvSpPr txBox="1"/>
          <p:nvPr/>
        </p:nvSpPr>
        <p:spPr>
          <a:xfrm>
            <a:off x="6836228" y="5778273"/>
            <a:ext cx="50766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Großflächenplakate zur </a:t>
            </a:r>
            <a:r>
              <a:rPr lang="de-DE" sz="1100" i="1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AboCard</a:t>
            </a:r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RW, SBK, TUT 2025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31F1874-B97E-446B-9A51-D914BAEAED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11" t="31500" r="14474" b="31252"/>
          <a:stretch/>
        </p:blipFill>
        <p:spPr>
          <a:xfrm rot="21385918">
            <a:off x="632352" y="4292808"/>
            <a:ext cx="2732678" cy="1734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2324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500" y="1118188"/>
            <a:ext cx="11693500" cy="648511"/>
            <a:chOff x="498500" y="971121"/>
            <a:chExt cx="11693500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500" y="971121"/>
              <a:ext cx="7115280" cy="648511"/>
            </a:xfrm>
            <a:prstGeom prst="roundRect">
              <a:avLst/>
            </a:prstGeom>
            <a:solidFill>
              <a:srgbClr val="3594A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6" y="1024227"/>
              <a:ext cx="77045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ABOCard</a:t>
              </a:r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1 Jahr Kostenlos!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7805FB10-9F22-4415-A4D9-3FAD95B4170A}"/>
              </a:ext>
            </a:extLst>
          </p:cNvPr>
          <p:cNvSpPr txBox="1"/>
          <p:nvPr/>
        </p:nvSpPr>
        <p:spPr>
          <a:xfrm>
            <a:off x="498500" y="2523358"/>
            <a:ext cx="698465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Tausch Führerschein gegen 1 Jahr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AboCard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Für alle ab 65 Jahren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Ein Jahr lang kostenlos das Move Gebiet „erfahren“</a:t>
            </a:r>
          </a:p>
          <a:p>
            <a:pPr>
              <a:spcAft>
                <a:spcPts val="600"/>
              </a:spcAft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8EB4471-0198-42D4-B930-F2E2916B0A81}"/>
              </a:ext>
            </a:extLst>
          </p:cNvPr>
          <p:cNvSpPr txBox="1"/>
          <p:nvPr/>
        </p:nvSpPr>
        <p:spPr>
          <a:xfrm>
            <a:off x="581025" y="1858857"/>
            <a:ext cx="87105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e-DE" sz="2000" b="1" dirty="0">
                <a:solidFill>
                  <a:srgbClr val="EF96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Mit der Aktion „Führerschein statt Fahrschein“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C187B8F-7122-4558-BE66-14AB1721A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339" y="-202164"/>
            <a:ext cx="7060164" cy="706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79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499" y="1118188"/>
            <a:ext cx="11693501" cy="648511"/>
            <a:chOff x="498499" y="971121"/>
            <a:chExt cx="11693501" cy="648511"/>
          </a:xfrm>
          <a:solidFill>
            <a:srgbClr val="3594A1"/>
          </a:solidFill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499" y="971121"/>
              <a:ext cx="6368831" cy="64851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5" y="1024227"/>
              <a:ext cx="618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Move </a:t>
              </a:r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DeutschlandTicket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grpFill/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feld 27">
            <a:extLst>
              <a:ext uri="{FF2B5EF4-FFF2-40B4-BE49-F238E27FC236}">
                <a16:creationId xmlns:a16="http://schemas.microsoft.com/office/drawing/2014/main" id="{D29D471F-16C0-4CFB-A69F-0D373535048D}"/>
              </a:ext>
            </a:extLst>
          </p:cNvPr>
          <p:cNvSpPr txBox="1"/>
          <p:nvPr/>
        </p:nvSpPr>
        <p:spPr>
          <a:xfrm>
            <a:off x="498495" y="2119859"/>
            <a:ext cx="8869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Gültig im Nah- und Regionalverkehr in ganz Deutschland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(2. Klasse)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Monatlich 58 Euro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(monatlich kündbar)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Als digitalen Barcode in der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D-Ticket:App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oder als Move-Chipkarte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DB3BF2E-E824-4A78-AB06-D436847AA8F8}"/>
              </a:ext>
            </a:extLst>
          </p:cNvPr>
          <p:cNvGrpSpPr/>
          <p:nvPr/>
        </p:nvGrpSpPr>
        <p:grpSpPr>
          <a:xfrm>
            <a:off x="6572447" y="3469601"/>
            <a:ext cx="5237246" cy="2570652"/>
            <a:chOff x="5135435" y="2843326"/>
            <a:chExt cx="5237246" cy="2570652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63E9C6E9-6408-4111-9E4D-2E06B0038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928" r="5375" b="-3"/>
            <a:stretch/>
          </p:blipFill>
          <p:spPr>
            <a:xfrm>
              <a:off x="5222521" y="2843326"/>
              <a:ext cx="5150160" cy="2279967"/>
            </a:xfrm>
            <a:prstGeom prst="roundRect">
              <a:avLst>
                <a:gd name="adj" fmla="val 3883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829CCAE6-DAA8-407F-A172-3FC5EB64A8B0}"/>
                </a:ext>
              </a:extLst>
            </p:cNvPr>
            <p:cNvSpPr txBox="1"/>
            <p:nvPr/>
          </p:nvSpPr>
          <p:spPr>
            <a:xfrm>
              <a:off x="5135435" y="5152368"/>
              <a:ext cx="42454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100" i="1" dirty="0">
                  <a:solidFill>
                    <a:srgbClr val="54565B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Heckflächenwerbung D-Ticket in RW, SBK, TUT 2024 </a:t>
              </a:r>
            </a:p>
          </p:txBody>
        </p: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6D9973F-0A51-4731-A8B0-028947888CC1}"/>
              </a:ext>
            </a:extLst>
          </p:cNvPr>
          <p:cNvGrpSpPr/>
          <p:nvPr/>
        </p:nvGrpSpPr>
        <p:grpSpPr>
          <a:xfrm>
            <a:off x="763098" y="3533992"/>
            <a:ext cx="3338483" cy="2586170"/>
            <a:chOff x="6894205" y="2960859"/>
            <a:chExt cx="4093380" cy="317095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10E29B05-288C-4578-B363-A13DA54BE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873" t="5618" r="17688" b="5890"/>
            <a:stretch/>
          </p:blipFill>
          <p:spPr>
            <a:xfrm rot="21234800">
              <a:off x="6894205" y="2960859"/>
              <a:ext cx="1657750" cy="317095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57704F8F-470A-4F48-AB07-C2FB0D9DF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411" t="31500" r="14474" b="31252"/>
            <a:stretch/>
          </p:blipFill>
          <p:spPr>
            <a:xfrm rot="21385918">
              <a:off x="8254907" y="4055501"/>
              <a:ext cx="2732678" cy="17346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187838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500" y="1118188"/>
            <a:ext cx="11693500" cy="648511"/>
            <a:chOff x="498500" y="971121"/>
            <a:chExt cx="11693500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500" y="971121"/>
              <a:ext cx="6098244" cy="648511"/>
            </a:xfrm>
            <a:prstGeom prst="roundRect">
              <a:avLst/>
            </a:prstGeom>
            <a:solidFill>
              <a:srgbClr val="3594A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5" y="1024227"/>
              <a:ext cx="618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Move D-Ticket </a:t>
              </a:r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J</a:t>
              </a:r>
              <a:r>
                <a:rPr lang="de-DE" sz="24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ugend</a:t>
              </a:r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bw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91295807-FEFF-47C7-9BB4-B3EF9442F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0491" y="1367246"/>
            <a:ext cx="3087662" cy="4395379"/>
          </a:xfrm>
          <a:prstGeom prst="roundRect">
            <a:avLst>
              <a:gd name="adj" fmla="val 286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F79D681-CD6A-4AFE-A838-C58E83222A0D}"/>
              </a:ext>
            </a:extLst>
          </p:cNvPr>
          <p:cNvSpPr txBox="1"/>
          <p:nvPr/>
        </p:nvSpPr>
        <p:spPr>
          <a:xfrm>
            <a:off x="498496" y="2119859"/>
            <a:ext cx="833199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Gültig im Nah- und Regionalverkehr in ganz Deutschland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(2. Klasse)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Monatlich 39,40 Euro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Für alle unter 21 Jahren und mit entsprechendem Nachweis (Azubis, FSJler, Studierende) unter 27 Jahren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Als analoge Move-Chipkarte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E1E8105-C012-4B4D-A10B-ABA8610D16EE}"/>
              </a:ext>
            </a:extLst>
          </p:cNvPr>
          <p:cNvSpPr txBox="1"/>
          <p:nvPr/>
        </p:nvSpPr>
        <p:spPr>
          <a:xfrm>
            <a:off x="8756980" y="5815731"/>
            <a:ext cx="34176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D-Ticket </a:t>
            </a:r>
            <a:r>
              <a:rPr lang="de-DE" sz="1100" i="1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JugendBW</a:t>
            </a:r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Plakat in Bussen 2024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D8F28E6-D5EC-4846-80A7-24B4E22D58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11" t="31500" r="14474" b="31252"/>
          <a:stretch/>
        </p:blipFill>
        <p:spPr>
          <a:xfrm rot="21385918">
            <a:off x="632351" y="4131547"/>
            <a:ext cx="2732678" cy="1734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763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500" y="1118188"/>
            <a:ext cx="11693500" cy="648511"/>
            <a:chOff x="498500" y="971121"/>
            <a:chExt cx="11693500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500" y="971121"/>
              <a:ext cx="4698652" cy="648511"/>
            </a:xfrm>
            <a:prstGeom prst="roundRect">
              <a:avLst/>
            </a:prstGeom>
            <a:solidFill>
              <a:srgbClr val="3594A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6" y="1024227"/>
              <a:ext cx="46161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Move D-Ticket JOB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4DE6FED5-9884-4C1C-8F45-AB54989EAC0B}"/>
              </a:ext>
            </a:extLst>
          </p:cNvPr>
          <p:cNvSpPr txBox="1"/>
          <p:nvPr/>
        </p:nvSpPr>
        <p:spPr>
          <a:xfrm>
            <a:off x="498496" y="2119859"/>
            <a:ext cx="8527554" cy="2713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Gültig im Nah- und Regionalverkehr in ganz Deutschland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(2. Klasse)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Monatlich max. 40,60 Euro statt 58 Euro </a:t>
            </a: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(monatlich kündbar)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Als digitalen Barcode in der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D-Ticket:App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Für alle, deren Arbeitgeber eine kostenlose Kooperationsvereinbarung mit Move abgeschlossen haben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Inkl. Service von Move </a:t>
            </a:r>
            <a:b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de-DE" sz="1400" dirty="0" err="1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Aboverwaltung</a:t>
            </a:r>
            <a:r>
              <a:rPr lang="de-DE" sz="1400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und Unterstützung für Anwender und Arbeitgeber)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9C1B0693-D382-4118-B838-87875E7D7B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73" t="5618" r="17688" b="5890"/>
          <a:stretch/>
        </p:blipFill>
        <p:spPr>
          <a:xfrm rot="160610">
            <a:off x="10002052" y="463437"/>
            <a:ext cx="1601892" cy="30641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F80474F-19E4-45C9-B8E8-78336A2B469C}"/>
              </a:ext>
            </a:extLst>
          </p:cNvPr>
          <p:cNvGrpSpPr/>
          <p:nvPr/>
        </p:nvGrpSpPr>
        <p:grpSpPr>
          <a:xfrm>
            <a:off x="8032712" y="3858541"/>
            <a:ext cx="3941573" cy="2211758"/>
            <a:chOff x="8032712" y="3875534"/>
            <a:chExt cx="3941573" cy="2211758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75B1B6D4-B157-4D66-9A9D-629B43676DBD}"/>
                </a:ext>
              </a:extLst>
            </p:cNvPr>
            <p:cNvGrpSpPr/>
            <p:nvPr/>
          </p:nvGrpSpPr>
          <p:grpSpPr>
            <a:xfrm>
              <a:off x="8032712" y="3875534"/>
              <a:ext cx="3941573" cy="2211758"/>
              <a:chOff x="7928208" y="3858890"/>
              <a:chExt cx="3941573" cy="2211758"/>
            </a:xfrm>
          </p:grpSpPr>
          <p:sp>
            <p:nvSpPr>
              <p:cNvPr id="3" name="Rechteck: abgerundete Ecken 2">
                <a:extLst>
                  <a:ext uri="{FF2B5EF4-FFF2-40B4-BE49-F238E27FC236}">
                    <a16:creationId xmlns:a16="http://schemas.microsoft.com/office/drawing/2014/main" id="{1C41FEBF-C690-48B0-B250-6A6459D5C97E}"/>
                  </a:ext>
                </a:extLst>
              </p:cNvPr>
              <p:cNvSpPr/>
              <p:nvPr/>
            </p:nvSpPr>
            <p:spPr>
              <a:xfrm>
                <a:off x="7928208" y="3858890"/>
                <a:ext cx="3941573" cy="2211758"/>
              </a:xfrm>
              <a:prstGeom prst="roundRect">
                <a:avLst>
                  <a:gd name="adj" fmla="val 5327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grpSp>
            <p:nvGrpSpPr>
              <p:cNvPr id="2" name="Gruppieren 1">
                <a:extLst>
                  <a:ext uri="{FF2B5EF4-FFF2-40B4-BE49-F238E27FC236}">
                    <a16:creationId xmlns:a16="http://schemas.microsoft.com/office/drawing/2014/main" id="{6EE0E674-3700-4814-91DE-B8F619E6BCA4}"/>
                  </a:ext>
                </a:extLst>
              </p:cNvPr>
              <p:cNvGrpSpPr/>
              <p:nvPr/>
            </p:nvGrpSpPr>
            <p:grpSpPr>
              <a:xfrm>
                <a:off x="8098755" y="4346478"/>
                <a:ext cx="3708302" cy="1589793"/>
                <a:chOff x="3530148" y="3325590"/>
                <a:chExt cx="3708302" cy="1589793"/>
              </a:xfrm>
            </p:grpSpPr>
            <p:pic>
              <p:nvPicPr>
                <p:cNvPr id="12" name="Grafik 11">
                  <a:extLst>
                    <a:ext uri="{FF2B5EF4-FFF2-40B4-BE49-F238E27FC236}">
                      <a16:creationId xmlns:a16="http://schemas.microsoft.com/office/drawing/2014/main" id="{C4448660-6238-4CFE-8D70-1AD61AC1C8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7767" t="4160" r="3787" b="4456"/>
                <a:stretch/>
              </p:blipFill>
              <p:spPr>
                <a:xfrm rot="1191002">
                  <a:off x="3530148" y="3762145"/>
                  <a:ext cx="882482" cy="881640"/>
                </a:xfrm>
                <a:prstGeom prst="rect">
                  <a:avLst/>
                </a:prstGeom>
              </p:spPr>
            </p:pic>
            <p:cxnSp>
              <p:nvCxnSpPr>
                <p:cNvPr id="13" name="Gerader Verbinder 12">
                  <a:extLst>
                    <a:ext uri="{FF2B5EF4-FFF2-40B4-BE49-F238E27FC236}">
                      <a16:creationId xmlns:a16="http://schemas.microsoft.com/office/drawing/2014/main" id="{F0A3D23B-8C82-470F-826E-4D2317164F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23066" y="4443761"/>
                  <a:ext cx="1187383" cy="0"/>
                </a:xfrm>
                <a:prstGeom prst="line">
                  <a:avLst/>
                </a:prstGeom>
                <a:ln w="25400">
                  <a:solidFill>
                    <a:srgbClr val="3594A1">
                      <a:alpha val="48000"/>
                    </a:srgb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Gerader Verbinder 13">
                  <a:extLst>
                    <a:ext uri="{FF2B5EF4-FFF2-40B4-BE49-F238E27FC236}">
                      <a16:creationId xmlns:a16="http://schemas.microsoft.com/office/drawing/2014/main" id="{6F6DCEA5-B816-41F7-9C15-A40F7A9D445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72143" y="3913121"/>
                  <a:ext cx="730357" cy="0"/>
                </a:xfrm>
                <a:prstGeom prst="line">
                  <a:avLst/>
                </a:prstGeom>
                <a:ln w="254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Gerader Verbinder 14">
                  <a:extLst>
                    <a:ext uri="{FF2B5EF4-FFF2-40B4-BE49-F238E27FC236}">
                      <a16:creationId xmlns:a16="http://schemas.microsoft.com/office/drawing/2014/main" id="{0676CF14-DC86-4109-B531-53C069DC91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194739" y="3348129"/>
                  <a:ext cx="0" cy="335962"/>
                </a:xfrm>
                <a:prstGeom prst="line">
                  <a:avLst/>
                </a:prstGeom>
                <a:ln w="25400">
                  <a:solidFill>
                    <a:srgbClr val="E28C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1F459D84-D68F-4F6E-8BAB-1D859D4DF2B6}"/>
                    </a:ext>
                  </a:extLst>
                </p:cNvPr>
                <p:cNvSpPr txBox="1"/>
                <p:nvPr/>
              </p:nvSpPr>
              <p:spPr>
                <a:xfrm>
                  <a:off x="4344230" y="4453718"/>
                  <a:ext cx="281538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>
                      <a:solidFill>
                        <a:srgbClr val="3594A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Open Sans" pitchFamily="2" charset="0"/>
                    </a:rPr>
                    <a:t>Ticketpreis für den Mitarbeitenden </a:t>
                  </a:r>
                </a:p>
                <a:p>
                  <a:r>
                    <a:rPr lang="de-DE" sz="1200" dirty="0">
                      <a:solidFill>
                        <a:srgbClr val="3594A1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Open Sans" pitchFamily="2" charset="0"/>
                    </a:rPr>
                    <a:t>mind. 30 % günstiger</a:t>
                  </a:r>
                </a:p>
              </p:txBody>
            </p:sp>
            <p:sp>
              <p:nvSpPr>
                <p:cNvPr id="17" name="Textfeld 16">
                  <a:extLst>
                    <a:ext uri="{FF2B5EF4-FFF2-40B4-BE49-F238E27FC236}">
                      <a16:creationId xmlns:a16="http://schemas.microsoft.com/office/drawing/2014/main" id="{34BB68AD-C68F-40FC-940E-84F546013CA6}"/>
                    </a:ext>
                  </a:extLst>
                </p:cNvPr>
                <p:cNvSpPr txBox="1"/>
                <p:nvPr/>
              </p:nvSpPr>
              <p:spPr>
                <a:xfrm>
                  <a:off x="4405648" y="3913121"/>
                  <a:ext cx="2832802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>
                      <a:solidFill>
                        <a:srgbClr val="595959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Open Sans" pitchFamily="2" charset="0"/>
                    </a:rPr>
                    <a:t>mind.  25 % Arbeitgeberzuschuss</a:t>
                  </a:r>
                  <a:endParaRPr lang="de-DE" sz="1100" dirty="0">
                    <a:solidFill>
                      <a:srgbClr val="595959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Open Sans" pitchFamily="2" charset="0"/>
                  </a:endParaRPr>
                </a:p>
              </p:txBody>
            </p:sp>
            <p:sp>
              <p:nvSpPr>
                <p:cNvPr id="18" name="Textfeld 17">
                  <a:extLst>
                    <a:ext uri="{FF2B5EF4-FFF2-40B4-BE49-F238E27FC236}">
                      <a16:creationId xmlns:a16="http://schemas.microsoft.com/office/drawing/2014/main" id="{CA9BE5BC-F4DD-4CF0-A467-71ECE6A504F9}"/>
                    </a:ext>
                  </a:extLst>
                </p:cNvPr>
                <p:cNvSpPr txBox="1"/>
                <p:nvPr/>
              </p:nvSpPr>
              <p:spPr>
                <a:xfrm>
                  <a:off x="4206539" y="3325590"/>
                  <a:ext cx="221816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>
                      <a:solidFill>
                        <a:srgbClr val="EF9600"/>
                      </a:solidFill>
                      <a:latin typeface="Verdana" panose="020B0604030504040204" pitchFamily="34" charset="0"/>
                      <a:ea typeface="Verdana" panose="020B0604030504040204" pitchFamily="34" charset="0"/>
                      <a:cs typeface="Open Sans" pitchFamily="2" charset="0"/>
                    </a:rPr>
                    <a:t>5% </a:t>
                  </a:r>
                  <a:r>
                    <a:rPr lang="de-DE" sz="1200" dirty="0">
                      <a:solidFill>
                        <a:srgbClr val="EF9600"/>
                      </a:solidFill>
                      <a:effectLst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Kooperationsnachlass </a:t>
                  </a:r>
                </a:p>
                <a:p>
                  <a:r>
                    <a:rPr lang="de-DE" sz="1200" dirty="0">
                      <a:solidFill>
                        <a:srgbClr val="EF9600"/>
                      </a:solidFill>
                      <a:effectLst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von Move</a:t>
                  </a:r>
                  <a:endParaRPr lang="de-DE" sz="1200" dirty="0">
                    <a:solidFill>
                      <a:srgbClr val="EF960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Open Sans" pitchFamily="2" charset="0"/>
                  </a:endParaRPr>
                </a:p>
              </p:txBody>
            </p:sp>
          </p:grpSp>
        </p:grp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E99C66BC-45A7-4C32-926C-3760056CF556}"/>
                </a:ext>
              </a:extLst>
            </p:cNvPr>
            <p:cNvSpPr txBox="1"/>
            <p:nvPr/>
          </p:nvSpPr>
          <p:spPr>
            <a:xfrm>
              <a:off x="8296656" y="3985222"/>
              <a:ext cx="3377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itchFamily="2" charset="0"/>
                </a:rPr>
                <a:t>Preiszusammensetzung D-Ticket JOB </a:t>
              </a:r>
              <a:endParaRPr lang="de-DE" sz="1100" b="1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7179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104678-4E0E-4C03-B81B-1FC8BD73552B}"/>
              </a:ext>
            </a:extLst>
          </p:cNvPr>
          <p:cNvGrpSpPr/>
          <p:nvPr/>
        </p:nvGrpSpPr>
        <p:grpSpPr>
          <a:xfrm>
            <a:off x="498500" y="1118188"/>
            <a:ext cx="11693500" cy="648511"/>
            <a:chOff x="498500" y="971121"/>
            <a:chExt cx="11693500" cy="648511"/>
          </a:xfrm>
        </p:grpSpPr>
        <p:sp>
          <p:nvSpPr>
            <p:cNvPr id="7" name="Abgerundetes Rechteck 1">
              <a:extLst>
                <a:ext uri="{FF2B5EF4-FFF2-40B4-BE49-F238E27FC236}">
                  <a16:creationId xmlns:a16="http://schemas.microsoft.com/office/drawing/2014/main" id="{424E7946-FB9C-4A3A-A854-5C2BFA647D8A}"/>
                </a:ext>
              </a:extLst>
            </p:cNvPr>
            <p:cNvSpPr/>
            <p:nvPr/>
          </p:nvSpPr>
          <p:spPr>
            <a:xfrm>
              <a:off x="498500" y="971121"/>
              <a:ext cx="5397203" cy="648511"/>
            </a:xfrm>
            <a:prstGeom prst="roundRect">
              <a:avLst/>
            </a:prstGeom>
            <a:solidFill>
              <a:srgbClr val="3594A1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E516B58-65E0-4CDF-94A3-E04FFC240CCE}"/>
                </a:ext>
              </a:extLst>
            </p:cNvPr>
            <p:cNvSpPr txBox="1"/>
            <p:nvPr/>
          </p:nvSpPr>
          <p:spPr>
            <a:xfrm>
              <a:off x="581027" y="1024227"/>
              <a:ext cx="53146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CiCo</a:t>
              </a:r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de-DE" sz="2800" b="1" cap="all" spc="100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Bw</a:t>
              </a:r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de-DE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(Check in Check out)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AF602A0A-1AFF-4B2F-A1B4-0B221469DC69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3594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4DE6FED5-9884-4C1C-8F45-AB54989EAC0B}"/>
              </a:ext>
            </a:extLst>
          </p:cNvPr>
          <p:cNvSpPr txBox="1"/>
          <p:nvPr/>
        </p:nvSpPr>
        <p:spPr>
          <a:xfrm>
            <a:off x="498501" y="2119858"/>
            <a:ext cx="630289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Gültig im Nah- und Regionalverkehr in ganz </a:t>
            </a:r>
            <a:b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Baden-Württemberg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b="0" i="0" dirty="0">
                <a:solidFill>
                  <a:srgbClr val="54565B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Fahren immer zum Bestpreis</a:t>
            </a: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sz="1800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Leicht bedienbar, digital in der </a:t>
            </a:r>
            <a:r>
              <a:rPr lang="de-DE" i="0" dirty="0" err="1">
                <a:solidFill>
                  <a:srgbClr val="54565B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BWeit</a:t>
            </a:r>
            <a:r>
              <a:rPr lang="de-DE" i="0" dirty="0">
                <a:solidFill>
                  <a:srgbClr val="54565B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-App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DA566D2-2C8D-4D1C-8F61-5C3CFD0D6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4274" y="645455"/>
            <a:ext cx="4831832" cy="3225153"/>
          </a:xfrm>
          <a:prstGeom prst="roundRect">
            <a:avLst>
              <a:gd name="adj" fmla="val 326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DF99B8F-8A00-40F0-9F0F-C175EB1CE9BC}"/>
              </a:ext>
            </a:extLst>
          </p:cNvPr>
          <p:cNvGrpSpPr/>
          <p:nvPr/>
        </p:nvGrpSpPr>
        <p:grpSpPr>
          <a:xfrm>
            <a:off x="498500" y="4428269"/>
            <a:ext cx="6485774" cy="1538092"/>
            <a:chOff x="498500" y="3748015"/>
            <a:chExt cx="6485774" cy="1538092"/>
          </a:xfrm>
        </p:grpSpPr>
        <p:sp>
          <p:nvSpPr>
            <p:cNvPr id="24" name="Rechteck: abgerundete Ecken 23">
              <a:extLst>
                <a:ext uri="{FF2B5EF4-FFF2-40B4-BE49-F238E27FC236}">
                  <a16:creationId xmlns:a16="http://schemas.microsoft.com/office/drawing/2014/main" id="{F5B82BAA-1818-4DC5-B96A-900293A0C08B}"/>
                </a:ext>
              </a:extLst>
            </p:cNvPr>
            <p:cNvSpPr/>
            <p:nvPr/>
          </p:nvSpPr>
          <p:spPr>
            <a:xfrm>
              <a:off x="498500" y="3748015"/>
              <a:ext cx="6485773" cy="1538092"/>
            </a:xfrm>
            <a:prstGeom prst="roundRect">
              <a:avLst>
                <a:gd name="adj" fmla="val 5327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E21C5625-757B-4A82-AFDD-7A6DA319D5EC}"/>
                </a:ext>
              </a:extLst>
            </p:cNvPr>
            <p:cNvSpPr txBox="1"/>
            <p:nvPr/>
          </p:nvSpPr>
          <p:spPr>
            <a:xfrm>
              <a:off x="581025" y="3834630"/>
              <a:ext cx="3377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solidFill>
                    <a:srgbClr val="595959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itchFamily="2" charset="0"/>
                </a:rPr>
                <a:t>So funktioniert´s</a:t>
              </a:r>
              <a:endParaRPr lang="de-DE" sz="1100" b="1" dirty="0">
                <a:solidFill>
                  <a:srgbClr val="595959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itchFamily="2" charset="0"/>
              </a:endParaRP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3488083E-C5AF-457A-A3DA-4211D970EDFB}"/>
                </a:ext>
              </a:extLst>
            </p:cNvPr>
            <p:cNvSpPr txBox="1"/>
            <p:nvPr/>
          </p:nvSpPr>
          <p:spPr>
            <a:xfrm>
              <a:off x="581025" y="4195138"/>
              <a:ext cx="6403249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Aft>
                  <a:spcPts val="600"/>
                </a:spcAft>
              </a:pPr>
              <a:r>
                <a:rPr lang="de-DE" sz="120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📱</a:t>
              </a:r>
              <a:r>
                <a:rPr lang="de-DE" sz="1200" i="0" dirty="0" err="1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BWeit</a:t>
              </a:r>
              <a:r>
                <a:rPr lang="de-DE" sz="120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-App herunterladen und registrieren</a:t>
              </a:r>
            </a:p>
            <a:p>
              <a:pPr algn="l">
                <a:spcAft>
                  <a:spcPts val="600"/>
                </a:spcAft>
              </a:pPr>
              <a:r>
                <a:rPr lang="de-DE" sz="120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➡️ Mit einem Wisch einchecken (Check-in) und losfahren</a:t>
              </a:r>
            </a:p>
            <a:p>
              <a:pPr algn="l">
                <a:spcAft>
                  <a:spcPts val="600"/>
                </a:spcAft>
              </a:pPr>
              <a:r>
                <a:rPr lang="de-DE" sz="120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🚉 Wenn Sie die Fahrt beenden, einfach selbst per App auschecken (Check-out) </a:t>
              </a:r>
              <a:br>
                <a:rPr lang="de-DE" sz="120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de-DE" sz="1200" i="0" dirty="0">
                  <a:solidFill>
                    <a:srgbClr val="54565B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oder sich von der App auschecken lassen (Be-out)</a:t>
              </a:r>
            </a:p>
          </p:txBody>
        </p:sp>
      </p:grpSp>
      <p:sp>
        <p:nvSpPr>
          <p:cNvPr id="33" name="Textfeld 32">
            <a:extLst>
              <a:ext uri="{FF2B5EF4-FFF2-40B4-BE49-F238E27FC236}">
                <a16:creationId xmlns:a16="http://schemas.microsoft.com/office/drawing/2014/main" id="{8D901A15-9CFC-4385-8237-1945D2C1DF5B}"/>
              </a:ext>
            </a:extLst>
          </p:cNvPr>
          <p:cNvSpPr txBox="1"/>
          <p:nvPr/>
        </p:nvSpPr>
        <p:spPr>
          <a:xfrm>
            <a:off x="6914604" y="3913955"/>
            <a:ext cx="49015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Check-in und Check-out einfach und günstig in der </a:t>
            </a:r>
            <a:r>
              <a:rPr lang="de-DE" sz="1100" i="1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Bweit</a:t>
            </a:r>
            <a:r>
              <a:rPr lang="de-DE" sz="1100" i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-App</a:t>
            </a:r>
          </a:p>
        </p:txBody>
      </p:sp>
    </p:spTree>
    <p:extLst>
      <p:ext uri="{BB962C8B-B14F-4D97-AF65-F5344CB8AC3E}">
        <p14:creationId xmlns:p14="http://schemas.microsoft.com/office/powerpoint/2010/main" val="4152542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9E516B58-65E0-4CDF-94A3-E04FFC240CCE}"/>
              </a:ext>
            </a:extLst>
          </p:cNvPr>
          <p:cNvSpPr txBox="1"/>
          <p:nvPr/>
        </p:nvSpPr>
        <p:spPr>
          <a:xfrm>
            <a:off x="581027" y="1171294"/>
            <a:ext cx="3781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Ticketberater</a:t>
            </a:r>
            <a:endParaRPr lang="de-DE" sz="2800" cap="all" spc="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DC64B5C-A670-4679-85EB-F4DC93FC4DB9}"/>
              </a:ext>
            </a:extLst>
          </p:cNvPr>
          <p:cNvSpPr txBox="1"/>
          <p:nvPr/>
        </p:nvSpPr>
        <p:spPr>
          <a:xfrm>
            <a:off x="498500" y="2119858"/>
            <a:ext cx="89764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Vergleich, welches Ticket sich am meisten lohnt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de-DE" b="1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mein-move.de</a:t>
            </a:r>
            <a:r>
              <a:rPr lang="de-DE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de-DE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startseite</a:t>
            </a:r>
            <a:r>
              <a:rPr lang="de-DE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de-DE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tickets</a:t>
            </a:r>
            <a:r>
              <a:rPr lang="de-DE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de-DE" b="1" dirty="0" err="1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ticketberater</a:t>
            </a:r>
            <a:r>
              <a:rPr lang="de-DE" dirty="0">
                <a:solidFill>
                  <a:srgbClr val="54565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de-DE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2EF9818D-A1B1-430F-A5B1-55A5A995CFA2}"/>
              </a:ext>
            </a:extLst>
          </p:cNvPr>
          <p:cNvGrpSpPr/>
          <p:nvPr/>
        </p:nvGrpSpPr>
        <p:grpSpPr>
          <a:xfrm>
            <a:off x="498501" y="1118188"/>
            <a:ext cx="11693499" cy="648511"/>
            <a:chOff x="498501" y="971121"/>
            <a:chExt cx="11693499" cy="648511"/>
          </a:xfrm>
        </p:grpSpPr>
        <p:sp>
          <p:nvSpPr>
            <p:cNvPr id="21" name="Abgerundetes Rechteck 1">
              <a:extLst>
                <a:ext uri="{FF2B5EF4-FFF2-40B4-BE49-F238E27FC236}">
                  <a16:creationId xmlns:a16="http://schemas.microsoft.com/office/drawing/2014/main" id="{07661E37-556C-45C1-8DA4-13ACAB8DC536}"/>
                </a:ext>
              </a:extLst>
            </p:cNvPr>
            <p:cNvSpPr/>
            <p:nvPr/>
          </p:nvSpPr>
          <p:spPr>
            <a:xfrm>
              <a:off x="498501" y="971121"/>
              <a:ext cx="3864493" cy="648511"/>
            </a:xfrm>
            <a:prstGeom prst="roundRect">
              <a:avLst/>
            </a:prstGeom>
            <a:solidFill>
              <a:srgbClr val="CA428C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CDD23916-57DA-4B34-BBB6-6676173AAF36}"/>
                </a:ext>
              </a:extLst>
            </p:cNvPr>
            <p:cNvSpPr txBox="1"/>
            <p:nvPr/>
          </p:nvSpPr>
          <p:spPr>
            <a:xfrm>
              <a:off x="581027" y="1024227"/>
              <a:ext cx="3677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800" b="1" cap="all" spc="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Ticketberater</a:t>
              </a:r>
              <a:endParaRPr lang="de-DE" sz="2800" cap="all" spc="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775F023E-1B1B-4B81-829B-C488416F00E5}"/>
                </a:ext>
              </a:extLst>
            </p:cNvPr>
            <p:cNvCxnSpPr>
              <a:cxnSpLocks/>
            </p:cNvCxnSpPr>
            <p:nvPr/>
          </p:nvCxnSpPr>
          <p:spPr>
            <a:xfrm>
              <a:off x="581025" y="1600553"/>
              <a:ext cx="11610975" cy="0"/>
            </a:xfrm>
            <a:prstGeom prst="line">
              <a:avLst/>
            </a:prstGeom>
            <a:ln w="38100">
              <a:solidFill>
                <a:srgbClr val="CA428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B8ED5004-4380-4358-9108-AD4A90AD0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492"/>
          <a:stretch/>
        </p:blipFill>
        <p:spPr>
          <a:xfrm>
            <a:off x="8062455" y="2263843"/>
            <a:ext cx="3221743" cy="32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363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C2D38EA9-6A50-4968-B7F1-CEF79D39C65A}"/>
              </a:ext>
            </a:extLst>
          </p:cNvPr>
          <p:cNvSpPr txBox="1"/>
          <p:nvPr/>
        </p:nvSpPr>
        <p:spPr>
          <a:xfrm>
            <a:off x="241041" y="1988198"/>
            <a:ext cx="11709918" cy="2508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sz="115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Vielen Dank</a:t>
            </a:r>
          </a:p>
          <a:p>
            <a:pPr algn="ctr"/>
            <a:r>
              <a:rPr lang="de-DE" sz="48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für Ihr Aufmerksamkeit!</a:t>
            </a:r>
            <a:endParaRPr lang="de-DE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301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Move-Orang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641</Words>
  <Application>Microsoft Office PowerPoint</Application>
  <PresentationFormat>Breitbild</PresentationFormat>
  <Paragraphs>114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6" baseType="lpstr">
      <vt:lpstr>Calibri</vt:lpstr>
      <vt:lpstr>Wingdings</vt:lpstr>
      <vt:lpstr>Verdana</vt:lpstr>
      <vt:lpstr>Arial</vt:lpstr>
      <vt:lpstr>Courier New</vt:lpstr>
      <vt:lpstr>Open Sans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Olaf Bertsche</dc:creator>
  <cp:lastModifiedBy>Katja Pflüger</cp:lastModifiedBy>
  <cp:revision>210</cp:revision>
  <dcterms:created xsi:type="dcterms:W3CDTF">2022-09-29T09:22:11Z</dcterms:created>
  <dcterms:modified xsi:type="dcterms:W3CDTF">2025-02-05T09:46:13Z</dcterms:modified>
</cp:coreProperties>
</file>